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rawings/drawing4.xml" ContentType="application/vnd.openxmlformats-officedocument.drawingml.chartshapes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10.xml" ContentType="application/vnd.openxmlformats-officedocument.drawingml.chart+xml"/>
  <Override PartName="/ppt/diagrams/layout2.xml" ContentType="application/vnd.openxmlformats-officedocument.drawingml.diagram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5.xml" ContentType="application/vnd.openxmlformats-officedocument.drawingml.chartshapes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drawings/drawing3.xml" ContentType="application/vnd.openxmlformats-officedocument.drawingml.chartshapes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97" r:id="rId3"/>
    <p:sldId id="260" r:id="rId4"/>
    <p:sldId id="313" r:id="rId5"/>
    <p:sldId id="314" r:id="rId6"/>
    <p:sldId id="325" r:id="rId7"/>
    <p:sldId id="289" r:id="rId8"/>
    <p:sldId id="299" r:id="rId9"/>
    <p:sldId id="321" r:id="rId10"/>
    <p:sldId id="305" r:id="rId11"/>
    <p:sldId id="324" r:id="rId12"/>
    <p:sldId id="307" r:id="rId13"/>
    <p:sldId id="273" r:id="rId14"/>
    <p:sldId id="318" r:id="rId15"/>
    <p:sldId id="322" r:id="rId16"/>
    <p:sldId id="326" r:id="rId17"/>
    <p:sldId id="284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07E2B"/>
    <a:srgbClr val="B30925"/>
    <a:srgbClr val="C4AD00"/>
    <a:srgbClr val="FF00FF"/>
    <a:srgbClr val="CC00FF"/>
    <a:srgbClr val="FF9900"/>
    <a:srgbClr val="A0830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1860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8.9670113881795355E-2"/>
          <c:y val="0.14323552534308712"/>
          <c:w val="0.62865615575292599"/>
          <c:h val="0.6413685393528056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Держбюджет</c:v>
                </c:pt>
              </c:strCache>
            </c:strRef>
          </c:tx>
          <c:spPr>
            <a:solidFill>
              <a:srgbClr val="C00000"/>
            </a:solidFill>
          </c:spPr>
          <c:dLbls>
            <c:dLbl>
              <c:idx val="0"/>
              <c:layout>
                <c:manualLayout>
                  <c:x val="2.9409155790361182E-2"/>
                  <c:y val="-4.3243333224878187E-2"/>
                </c:manualLayout>
              </c:layout>
              <c:showVal val="1"/>
            </c:dLbl>
            <c:dLbl>
              <c:idx val="1"/>
              <c:layout>
                <c:manualLayout>
                  <c:x val="3.1745954242206741E-2"/>
                  <c:y val="-4.3068165567108067E-2"/>
                </c:manualLayout>
              </c:layout>
              <c:showVal val="1"/>
            </c:dLbl>
            <c:dLbl>
              <c:idx val="2"/>
              <c:layout>
                <c:manualLayout>
                  <c:x val="2.3809523809523919E-2"/>
                  <c:y val="-9.2592592592593819E-3"/>
                </c:manualLayout>
              </c:layout>
              <c:showVal val="1"/>
            </c:dLbl>
            <c:dLbl>
              <c:idx val="3"/>
              <c:layout>
                <c:manualLayout>
                  <c:x val="1.1014039507884819E-2"/>
                  <c:y val="-4.8048148027642387E-2"/>
                </c:manualLayout>
              </c:layout>
              <c:showVal val="1"/>
            </c:dLbl>
            <c:dLbl>
              <c:idx val="4"/>
              <c:layout>
                <c:manualLayout>
                  <c:x val="1.6613729616590935E-2"/>
                  <c:y val="4.8048148027642441E-3"/>
                </c:manualLayout>
              </c:layout>
              <c:showVal val="1"/>
            </c:dLbl>
            <c:delete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76.7</c:v>
                </c:pt>
                <c:pt idx="1">
                  <c:v>71.599999999999994</c:v>
                </c:pt>
                <c:pt idx="2">
                  <c:v>59.6</c:v>
                </c:pt>
                <c:pt idx="3">
                  <c:v>75.3</c:v>
                </c:pt>
                <c:pt idx="4">
                  <c:v>87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Госпдоговори</c:v>
                </c:pt>
              </c:strCache>
            </c:strRef>
          </c:tx>
          <c:dLbls>
            <c:dLbl>
              <c:idx val="0"/>
              <c:layout>
                <c:manualLayout>
                  <c:x val="2.3994602943641773E-2"/>
                  <c:y val="-2.3148235724970892E-2"/>
                </c:manualLayout>
              </c:layout>
              <c:showVal val="1"/>
            </c:dLbl>
            <c:dLbl>
              <c:idx val="1"/>
              <c:layout>
                <c:manualLayout>
                  <c:x val="2.9347307738005198E-2"/>
                  <c:y val="-7.0670880779303086E-2"/>
                </c:manualLayout>
              </c:layout>
              <c:showVal val="1"/>
            </c:dLbl>
            <c:dLbl>
              <c:idx val="2"/>
              <c:layout>
                <c:manualLayout>
                  <c:x val="2.9347104290464492E-2"/>
                  <c:y val="-1.3888966656401361E-2"/>
                </c:manualLayout>
              </c:layout>
              <c:showVal val="1"/>
            </c:dLbl>
            <c:dLbl>
              <c:idx val="3"/>
              <c:layout>
                <c:manualLayout>
                  <c:x val="2.3994602943641773E-2"/>
                  <c:y val="-8.6344602512468532E-3"/>
                </c:manualLayout>
              </c:layout>
              <c:showVal val="1"/>
            </c:dLbl>
            <c:dLbl>
              <c:idx val="4"/>
              <c:layout>
                <c:manualLayout>
                  <c:x val="2.9285663133189789E-2"/>
                  <c:y val="-4.3418500882648391E-2"/>
                </c:manualLayout>
              </c:layout>
              <c:showVal val="1"/>
            </c:dLbl>
            <c:delete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23.3</c:v>
                </c:pt>
                <c:pt idx="1">
                  <c:v>28.4</c:v>
                </c:pt>
                <c:pt idx="2">
                  <c:v>40.4</c:v>
                </c:pt>
                <c:pt idx="3">
                  <c:v>24.7</c:v>
                </c:pt>
                <c:pt idx="4">
                  <c:v>13</c:v>
                </c:pt>
              </c:numCache>
            </c:numRef>
          </c:val>
        </c:ser>
        <c:shape val="box"/>
        <c:axId val="152536192"/>
        <c:axId val="152537728"/>
        <c:axId val="0"/>
      </c:bar3DChart>
      <c:catAx>
        <c:axId val="15253619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lang="uk-UA">
                <a:latin typeface="+mj-lt"/>
              </a:defRPr>
            </a:pPr>
            <a:endParaRPr lang="ru-RU"/>
          </a:p>
        </c:txPr>
        <c:crossAx val="152537728"/>
        <c:crosses val="autoZero"/>
        <c:auto val="1"/>
        <c:lblAlgn val="ctr"/>
        <c:lblOffset val="100"/>
      </c:catAx>
      <c:valAx>
        <c:axId val="152537728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lang="uk-UA" sz="1100">
                    <a:latin typeface="+mj-lt"/>
                  </a:defRPr>
                </a:pPr>
                <a:r>
                  <a:rPr lang="uk-UA" sz="1100" dirty="0" smtClean="0">
                    <a:latin typeface="+mj-lt"/>
                  </a:rPr>
                  <a:t>відсотки</a:t>
                </a:r>
                <a:endParaRPr lang="ru-RU" sz="1100" dirty="0">
                  <a:latin typeface="+mj-lt"/>
                </a:endParaRPr>
              </a:p>
            </c:rich>
          </c:tx>
          <c:layout>
            <c:manualLayout>
              <c:xMode val="edge"/>
              <c:yMode val="edge"/>
              <c:x val="2.5465528662503381E-3"/>
              <c:y val="0.406953058851036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lang="uk-UA"/>
            </a:pPr>
            <a:endParaRPr lang="ru-RU"/>
          </a:p>
        </c:txPr>
        <c:crossAx val="1525361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1701240541723882"/>
          <c:y val="0.88671381690704631"/>
          <c:w val="0.47545751282940241"/>
          <c:h val="0.11328618309295393"/>
        </c:manualLayout>
      </c:layout>
      <c:txPr>
        <a:bodyPr/>
        <a:lstStyle/>
        <a:p>
          <a:pPr>
            <a:defRPr lang="uk-UA" sz="1100">
              <a:latin typeface="+mj-lt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100" b="1">
          <a:latin typeface="Arial" pitchFamily="34" charset="0"/>
          <a:cs typeface="Arial" pitchFamily="34" charset="0"/>
        </a:defRPr>
      </a:pPr>
      <a:endParaRPr lang="ru-RU"/>
    </a:p>
  </c:txPr>
  <c:externalData r:id="rId1"/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10"/>
      <c:rotY val="40"/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Топ 200</c:v>
                </c:pt>
              </c:strCache>
            </c:strRef>
          </c:tx>
          <c:spPr>
            <a:solidFill>
              <a:srgbClr val="00B050"/>
            </a:solidFill>
          </c:spPr>
          <c:dLbls>
            <c:txPr>
              <a:bodyPr/>
              <a:lstStyle/>
              <a:p>
                <a:pPr>
                  <a:defRPr lang="uk-UA" sz="1400" b="0"/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57</c:v>
                </c:pt>
                <c:pt idx="1">
                  <c:v>54</c:v>
                </c:pt>
                <c:pt idx="2">
                  <c:v>56</c:v>
                </c:pt>
                <c:pt idx="3">
                  <c:v>71</c:v>
                </c:pt>
                <c:pt idx="4">
                  <c:v>150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Webometrics</c:v>
                </c:pt>
              </c:strCache>
            </c:strRef>
          </c:tx>
          <c:dLbls>
            <c:dLbl>
              <c:idx val="1"/>
              <c:layout>
                <c:manualLayout>
                  <c:x val="1.0491760663387745E-2"/>
                  <c:y val="5.9812865794529194E-3"/>
                </c:manualLayout>
              </c:layout>
              <c:showVal val="1"/>
            </c:dLbl>
            <c:dLbl>
              <c:idx val="3"/>
              <c:layout>
                <c:manualLayout>
                  <c:x val="-5.9482227086182201E-3"/>
                  <c:y val="1.7943795353439585E-2"/>
                </c:manualLayout>
              </c:layout>
              <c:showVal val="1"/>
            </c:dLbl>
            <c:dLbl>
              <c:idx val="4"/>
              <c:layout>
                <c:manualLayout>
                  <c:x val="1.2598337019513425E-2"/>
                  <c:y val="-0.15154720888318213"/>
                </c:manualLayout>
              </c:layout>
              <c:showVal val="1"/>
            </c:dLbl>
            <c:txPr>
              <a:bodyPr/>
              <a:lstStyle/>
              <a:p>
                <a:pPr>
                  <a:defRPr lang="uk-UA" sz="1400"/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91</c:v>
                </c:pt>
                <c:pt idx="1">
                  <c:v>119</c:v>
                </c:pt>
                <c:pt idx="2">
                  <c:v>99</c:v>
                </c:pt>
                <c:pt idx="3">
                  <c:v>113</c:v>
                </c:pt>
                <c:pt idx="4">
                  <c:v>85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Scopus</c:v>
                </c:pt>
              </c:strCache>
            </c:strRef>
          </c:tx>
          <c:dLbls>
            <c:dLbl>
              <c:idx val="1"/>
              <c:layout>
                <c:manualLayout>
                  <c:x val="2.4953837882575169E-2"/>
                  <c:y val="1.3809062449658321E-2"/>
                </c:manualLayout>
              </c:layout>
              <c:showVal val="1"/>
            </c:dLbl>
            <c:dLbl>
              <c:idx val="3"/>
              <c:layout>
                <c:manualLayout>
                  <c:x val="1.2755372305487261E-3"/>
                  <c:y val="1.1962453742991227E-2"/>
                </c:manualLayout>
              </c:layout>
              <c:showVal val="1"/>
            </c:dLbl>
            <c:dLbl>
              <c:idx val="4"/>
              <c:layout>
                <c:manualLayout>
                  <c:x val="-4.1994456731711434E-3"/>
                  <c:y val="-6.1201757433592477E-2"/>
                </c:manualLayout>
              </c:layout>
              <c:showVal val="1"/>
            </c:dLbl>
            <c:txPr>
              <a:bodyPr/>
              <a:lstStyle/>
              <a:p>
                <a:pPr>
                  <a:defRPr lang="uk-UA" sz="1400"/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129</c:v>
                </c:pt>
                <c:pt idx="1">
                  <c:v>105</c:v>
                </c:pt>
                <c:pt idx="2">
                  <c:v>120</c:v>
                </c:pt>
                <c:pt idx="3">
                  <c:v>131</c:v>
                </c:pt>
                <c:pt idx="4">
                  <c:v>121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Консолідований рейтинг ЦНТУ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dLbls>
            <c:dLbl>
              <c:idx val="0"/>
              <c:layout>
                <c:manualLayout>
                  <c:x val="2.3933331512292211E-2"/>
                  <c:y val="8.1329264537081097E-3"/>
                </c:manualLayout>
              </c:layout>
              <c:showVal val="1"/>
            </c:dLbl>
            <c:dLbl>
              <c:idx val="1"/>
              <c:layout>
                <c:manualLayout>
                  <c:x val="2.6447261839086512E-2"/>
                  <c:y val="-9.2006871486406804E-3"/>
                </c:manualLayout>
              </c:layout>
              <c:showVal val="1"/>
            </c:dLbl>
            <c:dLbl>
              <c:idx val="2"/>
              <c:layout>
                <c:manualLayout>
                  <c:x val="2.5937072475481819E-2"/>
                  <c:y val="8.7431082047989342E-3"/>
                </c:manualLayout>
              </c:layout>
              <c:showVal val="1"/>
            </c:dLbl>
            <c:dLbl>
              <c:idx val="3"/>
              <c:layout>
                <c:manualLayout>
                  <c:x val="1.604463801329406E-2"/>
                  <c:y val="5.2185570521084395E-3"/>
                </c:manualLayout>
              </c:layout>
              <c:showVal val="1"/>
            </c:dLbl>
            <c:txPr>
              <a:bodyPr/>
              <a:lstStyle/>
              <a:p>
                <a:pPr>
                  <a:defRPr lang="uk-UA" sz="1400" b="0"/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111</c:v>
                </c:pt>
                <c:pt idx="1">
                  <c:v>84</c:v>
                </c:pt>
                <c:pt idx="2">
                  <c:v>115</c:v>
                </c:pt>
                <c:pt idx="3">
                  <c:v>129</c:v>
                </c:pt>
                <c:pt idx="4">
                  <c:v>163</c:v>
                </c:pt>
              </c:numCache>
            </c:numRef>
          </c:val>
        </c:ser>
        <c:shape val="box"/>
        <c:axId val="205268096"/>
        <c:axId val="205269632"/>
        <c:axId val="0"/>
      </c:bar3DChart>
      <c:catAx>
        <c:axId val="20526809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lang="uk-UA" sz="1600"/>
            </a:pPr>
            <a:endParaRPr lang="ru-RU"/>
          </a:p>
        </c:txPr>
        <c:crossAx val="205269632"/>
        <c:crosses val="autoZero"/>
        <c:auto val="1"/>
        <c:lblAlgn val="ctr"/>
        <c:lblOffset val="100"/>
      </c:catAx>
      <c:valAx>
        <c:axId val="20526963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uk-UA" sz="1600"/>
            </a:pPr>
            <a:endParaRPr lang="ru-RU"/>
          </a:p>
        </c:txPr>
        <c:crossAx val="205268096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lang="uk-UA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lang="uk-UA" sz="1200"/>
            </a:pPr>
            <a:r>
              <a:rPr lang="uk-UA" sz="1200" i="0" noProof="0" dirty="0" smtClean="0">
                <a:latin typeface="+mj-lt"/>
                <a:cs typeface="Arial" pitchFamily="34" charset="0"/>
              </a:rPr>
              <a:t>Обсяги </a:t>
            </a:r>
            <a:r>
              <a:rPr lang="uk-UA" sz="1200" i="0" noProof="0" dirty="0" err="1" smtClean="0">
                <a:latin typeface="+mj-lt"/>
                <a:cs typeface="Arial" pitchFamily="34" charset="0"/>
              </a:rPr>
              <a:t>госпдоговірного</a:t>
            </a:r>
            <a:r>
              <a:rPr lang="uk-UA" sz="1200" i="0" baseline="0" noProof="0" dirty="0" smtClean="0">
                <a:latin typeface="+mj-lt"/>
                <a:cs typeface="Arial" pitchFamily="34" charset="0"/>
              </a:rPr>
              <a:t> фінансування</a:t>
            </a:r>
            <a:endParaRPr lang="uk-UA" sz="1200" i="0" noProof="0" dirty="0">
              <a:latin typeface="+mj-lt"/>
              <a:cs typeface="Arial" pitchFamily="34" charset="0"/>
            </a:endParaRPr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Обсяг фінансування госпдоговорів</c:v>
                </c:pt>
              </c:strCache>
            </c:strRef>
          </c:tx>
          <c:spPr>
            <a:solidFill>
              <a:srgbClr val="00B050"/>
            </a:solidFill>
          </c:spPr>
          <c:dLbls>
            <c:dLbl>
              <c:idx val="0"/>
              <c:layout>
                <c:manualLayout>
                  <c:x val="1.0666592009854699E-2"/>
                  <c:y val="-1.8713319315534563E-2"/>
                </c:manualLayout>
              </c:layout>
              <c:tx>
                <c:rich>
                  <a:bodyPr/>
                  <a:lstStyle/>
                  <a:p>
                    <a:r>
                      <a:rPr lang="en-US" sz="1100" b="1" dirty="0"/>
                      <a:t>226</a:t>
                    </a:r>
                  </a:p>
                </c:rich>
              </c:tx>
              <c:showVal val="1"/>
            </c:dLbl>
            <c:dLbl>
              <c:idx val="1"/>
              <c:layout>
                <c:manualLayout>
                  <c:x val="-3.5555306699515698E-3"/>
                  <c:y val="-4.2104968459952763E-2"/>
                </c:manualLayout>
              </c:layout>
              <c:spPr/>
              <c:txPr>
                <a:bodyPr/>
                <a:lstStyle/>
                <a:p>
                  <a:pPr>
                    <a:defRPr lang="uk-UA" sz="1100" b="1"/>
                  </a:pPr>
                  <a:endParaRPr lang="ru-RU"/>
                </a:p>
              </c:txPr>
              <c:showVal val="1"/>
            </c:dLbl>
            <c:dLbl>
              <c:idx val="2"/>
              <c:layout>
                <c:manualLayout>
                  <c:x val="7.1110613399031457E-3"/>
                  <c:y val="-2.8069978973301841E-2"/>
                </c:manualLayout>
              </c:layout>
              <c:spPr/>
              <c:txPr>
                <a:bodyPr/>
                <a:lstStyle/>
                <a:p>
                  <a:pPr>
                    <a:defRPr lang="uk-UA" sz="1100" b="1"/>
                  </a:pPr>
                  <a:endParaRPr lang="ru-RU"/>
                </a:p>
              </c:txPr>
              <c:showVal val="1"/>
            </c:dLbl>
            <c:dLbl>
              <c:idx val="3"/>
              <c:layout>
                <c:manualLayout>
                  <c:x val="2.4888714689661015E-2"/>
                  <c:y val="-7.0175315805682065E-2"/>
                </c:manualLayout>
              </c:layout>
              <c:spPr/>
              <c:txPr>
                <a:bodyPr/>
                <a:lstStyle/>
                <a:p>
                  <a:pPr>
                    <a:defRPr lang="uk-UA" sz="1100" b="1"/>
                  </a:pPr>
                  <a:endParaRPr lang="ru-RU"/>
                </a:p>
              </c:txPr>
              <c:showVal val="1"/>
            </c:dLbl>
            <c:dLbl>
              <c:idx val="4"/>
              <c:layout>
                <c:manualLayout>
                  <c:x val="3.911083736946723E-2"/>
                  <c:y val="-3.2748308802185482E-2"/>
                </c:manualLayout>
              </c:layout>
              <c:spPr/>
              <c:txPr>
                <a:bodyPr/>
                <a:lstStyle/>
                <a:p>
                  <a:pPr>
                    <a:defRPr lang="uk-UA" sz="1100" b="1"/>
                  </a:pPr>
                  <a:endParaRPr lang="ru-RU"/>
                </a:p>
              </c:txPr>
              <c:showVal val="1"/>
            </c:dLbl>
            <c:delete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226</c:v>
                </c:pt>
                <c:pt idx="1">
                  <c:v>413</c:v>
                </c:pt>
                <c:pt idx="2">
                  <c:v>521.5</c:v>
                </c:pt>
                <c:pt idx="3">
                  <c:v>473.3</c:v>
                </c:pt>
                <c:pt idx="4">
                  <c:v>106.2</c:v>
                </c:pt>
              </c:numCache>
            </c:numRef>
          </c:val>
        </c:ser>
        <c:gapWidth val="75"/>
        <c:shape val="box"/>
        <c:axId val="181598080"/>
        <c:axId val="170524672"/>
        <c:axId val="0"/>
      </c:bar3DChart>
      <c:catAx>
        <c:axId val="18159808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lang="uk-UA" sz="1100"/>
                </a:pPr>
                <a:r>
                  <a:rPr lang="ru-RU" sz="1100" dirty="0" smtClean="0"/>
                  <a:t>роки</a:t>
                </a:r>
                <a:endParaRPr lang="ru-RU" sz="1100" dirty="0"/>
              </a:p>
            </c:rich>
          </c:tx>
          <c:layout>
            <c:manualLayout>
              <c:xMode val="edge"/>
              <c:yMode val="edge"/>
              <c:x val="0.81862734119096259"/>
              <c:y val="0.8653676135802717"/>
            </c:manualLayout>
          </c:layout>
        </c:title>
        <c:numFmt formatCode="General" sourceLinked="1"/>
        <c:majorTickMark val="none"/>
        <c:tickLblPos val="nextTo"/>
        <c:txPr>
          <a:bodyPr/>
          <a:lstStyle/>
          <a:p>
            <a:pPr>
              <a:defRPr lang="uk-UA" sz="1000" b="1"/>
            </a:pPr>
            <a:endParaRPr lang="ru-RU"/>
          </a:p>
        </c:txPr>
        <c:crossAx val="170524672"/>
        <c:crosses val="autoZero"/>
        <c:auto val="1"/>
        <c:lblAlgn val="ctr"/>
        <c:lblOffset val="100"/>
      </c:catAx>
      <c:valAx>
        <c:axId val="170524672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lang="uk-UA" sz="1100" b="1">
                    <a:latin typeface="+mj-lt"/>
                    <a:cs typeface="Arial" pitchFamily="34" charset="0"/>
                  </a:defRPr>
                </a:pPr>
                <a:r>
                  <a:rPr lang="uk-UA" sz="1100" b="1" noProof="0" dirty="0" smtClean="0">
                    <a:latin typeface="+mj-lt"/>
                    <a:cs typeface="Arial" pitchFamily="34" charset="0"/>
                  </a:rPr>
                  <a:t>тис. </a:t>
                </a:r>
                <a:r>
                  <a:rPr lang="uk-UA" sz="1100" b="1" noProof="0" dirty="0" err="1" smtClean="0">
                    <a:latin typeface="+mj-lt"/>
                    <a:cs typeface="Arial" pitchFamily="34" charset="0"/>
                  </a:rPr>
                  <a:t>грн</a:t>
                </a:r>
                <a:r>
                  <a:rPr lang="ru-RU" sz="1100" b="1" dirty="0" smtClean="0">
                    <a:latin typeface="+mj-lt"/>
                    <a:cs typeface="Arial" pitchFamily="34" charset="0"/>
                  </a:rPr>
                  <a:t>.</a:t>
                </a:r>
                <a:endParaRPr lang="ru-RU" sz="1100" b="1" dirty="0">
                  <a:latin typeface="+mj-lt"/>
                  <a:cs typeface="Arial" pitchFamily="34" charset="0"/>
                </a:endParaRPr>
              </a:p>
            </c:rich>
          </c:tx>
          <c:layout/>
        </c:title>
        <c:numFmt formatCode="General" sourceLinked="1"/>
        <c:maj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lang="uk-UA" sz="1000" b="1"/>
            </a:pPr>
            <a:endParaRPr lang="ru-RU"/>
          </a:p>
        </c:txPr>
        <c:crossAx val="18159808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lang="uk-UA" sz="1200"/>
            </a:pPr>
            <a:r>
              <a:rPr lang="uk-UA" sz="1200" noProof="0" dirty="0" smtClean="0">
                <a:latin typeface="+mj-lt"/>
              </a:rPr>
              <a:t>Кадровий склад ЦНТУ</a:t>
            </a:r>
            <a:endParaRPr lang="uk-UA" sz="1200" noProof="0" dirty="0">
              <a:latin typeface="+mj-lt"/>
            </a:endParaRPr>
          </a:p>
        </c:rich>
      </c:tx>
      <c:layout>
        <c:manualLayout>
          <c:xMode val="edge"/>
          <c:yMode val="edge"/>
          <c:x val="0.33188415620366268"/>
          <c:y val="0"/>
        </c:manualLayout>
      </c:layout>
      <c:overlay val="1"/>
    </c:title>
    <c:view3D>
      <c:depthPercent val="100"/>
      <c:rAngAx val="1"/>
    </c:view3D>
    <c:plotArea>
      <c:layout>
        <c:manualLayout>
          <c:layoutTarget val="inner"/>
          <c:xMode val="edge"/>
          <c:yMode val="edge"/>
          <c:x val="0.13701808905084201"/>
          <c:y val="8.0751392098294655E-2"/>
          <c:w val="0.83175424352757521"/>
          <c:h val="0.6464411313091298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Викладачі</c:v>
                </c:pt>
              </c:strCache>
            </c:strRef>
          </c:tx>
          <c:spPr>
            <a:solidFill>
              <a:srgbClr val="FF0066"/>
            </a:solidFill>
          </c:spPr>
          <c:dLbls>
            <c:dLbl>
              <c:idx val="0"/>
              <c:layout>
                <c:manualLayout>
                  <c:x val="2.9569892473118291E-2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3.2258064516129253E-2"/>
                  <c:y val="-3.9682539682539802E-3"/>
                </c:manualLayout>
              </c:layout>
              <c:showVal val="1"/>
            </c:dLbl>
            <c:dLbl>
              <c:idx val="2"/>
              <c:layout>
                <c:manualLayout>
                  <c:x val="1.8817204301075269E-2"/>
                  <c:y val="-1.1904761904761923E-2"/>
                </c:manualLayout>
              </c:layout>
              <c:showVal val="1"/>
            </c:dLbl>
            <c:dLbl>
              <c:idx val="3"/>
              <c:layout>
                <c:manualLayout>
                  <c:x val="6.2377731051782032E-3"/>
                  <c:y val="0"/>
                </c:manualLayout>
              </c:layout>
              <c:showVal val="1"/>
            </c:dLbl>
            <c:dLbl>
              <c:idx val="4"/>
              <c:layout>
                <c:manualLayout>
                  <c:x val="2.419354838709678E-2"/>
                  <c:y val="-3.9682539682539802E-3"/>
                </c:manualLayout>
              </c:layout>
              <c:tx>
                <c:rich>
                  <a:bodyPr/>
                  <a:lstStyle/>
                  <a:p>
                    <a:pPr>
                      <a:defRPr lang="uk-UA">
                        <a:latin typeface="+mj-lt"/>
                      </a:defRPr>
                    </a:pPr>
                    <a:r>
                      <a:rPr lang="uk-UA" dirty="0" smtClean="0">
                        <a:latin typeface="+mj-lt"/>
                      </a:rPr>
                      <a:t>311</a:t>
                    </a:r>
                    <a:endParaRPr lang="en-US" dirty="0">
                      <a:latin typeface="+mj-lt"/>
                    </a:endParaRPr>
                  </a:p>
                </c:rich>
              </c:tx>
              <c:numFmt formatCode="General" sourceLinked="0"/>
              <c:spPr/>
              <c:showVal val="1"/>
            </c:dLbl>
            <c:delete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351</c:v>
                </c:pt>
                <c:pt idx="1">
                  <c:v>337</c:v>
                </c:pt>
                <c:pt idx="2">
                  <c:v>332</c:v>
                </c:pt>
                <c:pt idx="3">
                  <c:v>323</c:v>
                </c:pt>
                <c:pt idx="4">
                  <c:v>309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Кандидати наук</c:v>
                </c:pt>
              </c:strCache>
            </c:strRef>
          </c:tx>
          <c:spPr>
            <a:gradFill flip="none" rotWithShape="1">
              <a:gsLst>
                <a:gs pos="0">
                  <a:srgbClr val="1F497D">
                    <a:lumMod val="60000"/>
                    <a:lumOff val="40000"/>
                    <a:shade val="30000"/>
                    <a:satMod val="115000"/>
                  </a:srgbClr>
                </a:gs>
                <a:gs pos="50000">
                  <a:srgbClr val="1F497D">
                    <a:lumMod val="60000"/>
                    <a:lumOff val="40000"/>
                    <a:shade val="67500"/>
                    <a:satMod val="115000"/>
                  </a:srgbClr>
                </a:gs>
                <a:gs pos="100000">
                  <a:srgbClr val="1F497D">
                    <a:lumMod val="60000"/>
                    <a:lumOff val="40000"/>
                    <a:shade val="100000"/>
                    <a:satMod val="115000"/>
                  </a:srgbClr>
                </a:gs>
              </a:gsLst>
              <a:lin ang="0" scaled="1"/>
              <a:tileRect/>
            </a:gradFill>
          </c:spPr>
          <c:dLbls>
            <c:dLbl>
              <c:idx val="0"/>
              <c:layout>
                <c:manualLayout>
                  <c:x val="2.5158608888188164E-2"/>
                  <c:y val="-4.656052067793718E-2"/>
                </c:manualLayout>
              </c:layout>
              <c:showVal val="1"/>
            </c:dLbl>
            <c:dLbl>
              <c:idx val="1"/>
              <c:layout>
                <c:manualLayout>
                  <c:x val="2.419347312821378E-2"/>
                  <c:y val="-4.656052067793718E-2"/>
                </c:manualLayout>
              </c:layout>
              <c:showVal val="1"/>
            </c:dLbl>
            <c:dLbl>
              <c:idx val="2"/>
              <c:layout>
                <c:manualLayout>
                  <c:x val="2.6881609522279998E-2"/>
                  <c:y val="-5.8200650847421542E-2"/>
                </c:manualLayout>
              </c:layout>
              <c:showVal val="1"/>
            </c:dLbl>
            <c:dLbl>
              <c:idx val="3"/>
              <c:layout>
                <c:manualLayout>
                  <c:x val="3.2688878050553545E-2"/>
                  <c:y val="-5.8200650847421577E-2"/>
                </c:manualLayout>
              </c:layout>
              <c:showVal val="1"/>
            </c:dLbl>
            <c:dLbl>
              <c:idx val="4"/>
              <c:layout>
                <c:manualLayout>
                  <c:x val="3.5377014444619805E-2"/>
                  <c:y val="-6.2963022214401143E-2"/>
                </c:manualLayout>
              </c:layout>
              <c:showVal val="1"/>
            </c:dLbl>
            <c:delete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229</c:v>
                </c:pt>
                <c:pt idx="1">
                  <c:v>227</c:v>
                </c:pt>
                <c:pt idx="2">
                  <c:v>220</c:v>
                </c:pt>
                <c:pt idx="3">
                  <c:v>219</c:v>
                </c:pt>
                <c:pt idx="4">
                  <c:v>218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Доктори наук</c:v>
                </c:pt>
              </c:strCache>
            </c:strRef>
          </c:tx>
          <c:spPr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0" scaled="1"/>
              <a:tileRect/>
            </a:gradFill>
          </c:spPr>
          <c:dLbls>
            <c:dLbl>
              <c:idx val="0"/>
              <c:layout>
                <c:manualLayout>
                  <c:x val="1.8282323575393312E-2"/>
                  <c:y val="-4.3060828791112386E-2"/>
                </c:manualLayout>
              </c:layout>
              <c:showVal val="1"/>
            </c:dLbl>
            <c:dLbl>
              <c:idx val="1"/>
              <c:layout>
                <c:manualLayout>
                  <c:x val="2.3228337368239271E-2"/>
                  <c:y val="-4.3060828791112386E-2"/>
                </c:manualLayout>
              </c:layout>
              <c:showVal val="1"/>
            </c:dLbl>
            <c:dLbl>
              <c:idx val="2"/>
              <c:layout>
                <c:manualLayout>
                  <c:x val="1.2044796051833439E-2"/>
                  <c:y val="-4.4831056659495314E-2"/>
                </c:manualLayout>
              </c:layout>
              <c:showVal val="1"/>
            </c:dLbl>
            <c:dLbl>
              <c:idx val="3"/>
              <c:layout>
                <c:manualLayout>
                  <c:x val="1.3440927551949108E-2"/>
                  <c:y val="-0.11406161053407617"/>
                </c:manualLayout>
              </c:layout>
              <c:showVal val="1"/>
            </c:dLbl>
            <c:dLbl>
              <c:idx val="4"/>
              <c:layout>
                <c:manualLayout>
                  <c:x val="1.569831378749233E-2"/>
                  <c:y val="-0.11406161053407617"/>
                </c:manualLayout>
              </c:layout>
              <c:showVal val="1"/>
            </c:dLbl>
            <c:delete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29</c:v>
                </c:pt>
                <c:pt idx="1">
                  <c:v>29</c:v>
                </c:pt>
                <c:pt idx="2">
                  <c:v>25</c:v>
                </c:pt>
                <c:pt idx="3">
                  <c:v>31</c:v>
                </c:pt>
                <c:pt idx="4">
                  <c:v>31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Молоді вчені</c:v>
                </c:pt>
              </c:strCache>
            </c:strRef>
          </c:tx>
          <c:dLbls>
            <c:dLbl>
              <c:idx val="0"/>
              <c:layout>
                <c:manualLayout>
                  <c:x val="2.8069978973301841E-2"/>
                  <c:y val="-8.2050707768113074E-2"/>
                </c:manualLayout>
              </c:layout>
              <c:showVal val="1"/>
            </c:dLbl>
            <c:dLbl>
              <c:idx val="1"/>
              <c:layout>
                <c:manualLayout>
                  <c:x val="1.5594187181327103E-2"/>
                  <c:y val="-8.2050707768113074E-2"/>
                </c:manualLayout>
              </c:layout>
              <c:showVal val="1"/>
            </c:dLbl>
            <c:dLbl>
              <c:idx val="2"/>
              <c:layout>
                <c:manualLayout>
                  <c:x val="1.8713319315534563E-2"/>
                  <c:y val="-7.7492335114329125E-2"/>
                </c:manualLayout>
              </c:layout>
              <c:showVal val="1"/>
            </c:dLbl>
            <c:dLbl>
              <c:idx val="3"/>
              <c:layout>
                <c:manualLayout>
                  <c:x val="6.2377731051782032E-3"/>
                  <c:y val="-8.5632363194725183E-2"/>
                </c:manualLayout>
              </c:layout>
              <c:showVal val="1"/>
            </c:dLbl>
            <c:dLbl>
              <c:idx val="4"/>
              <c:layout>
                <c:manualLayout>
                  <c:x val="2.495060125747613E-2"/>
                  <c:y val="-8.5632363194725183E-2"/>
                </c:manualLayout>
              </c:layout>
              <c:showVal val="1"/>
            </c:dLbl>
            <c:txPr>
              <a:bodyPr/>
              <a:lstStyle/>
              <a:p>
                <a:pPr>
                  <a:defRPr lang="uk-UA">
                    <a:latin typeface="+mj-lt"/>
                  </a:defRPr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50</c:v>
                </c:pt>
                <c:pt idx="1">
                  <c:v>55</c:v>
                </c:pt>
                <c:pt idx="2">
                  <c:v>53</c:v>
                </c:pt>
                <c:pt idx="3">
                  <c:v>91</c:v>
                </c:pt>
                <c:pt idx="4">
                  <c:v>90</c:v>
                </c:pt>
              </c:numCache>
            </c:numRef>
          </c:val>
        </c:ser>
        <c:shape val="cylinder"/>
        <c:axId val="183255040"/>
        <c:axId val="183256960"/>
        <c:axId val="0"/>
      </c:bar3DChart>
      <c:catAx>
        <c:axId val="18325504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lang="uk-UA"/>
                </a:pPr>
                <a:r>
                  <a:rPr lang="uk-UA" dirty="0" smtClean="0">
                    <a:latin typeface="+mj-lt"/>
                  </a:rPr>
                  <a:t>Роки</a:t>
                </a:r>
                <a:endParaRPr lang="ru-RU" dirty="0">
                  <a:latin typeface="+mj-lt"/>
                </a:endParaRPr>
              </a:p>
            </c:rich>
          </c:tx>
          <c:layout>
            <c:manualLayout>
              <c:xMode val="edge"/>
              <c:yMode val="edge"/>
              <c:x val="0.89210199692237113"/>
              <c:y val="0.79002440098959659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lang="uk-UA"/>
            </a:pPr>
            <a:endParaRPr lang="ru-RU"/>
          </a:p>
        </c:txPr>
        <c:crossAx val="183256960"/>
        <c:crosses val="autoZero"/>
        <c:auto val="1"/>
        <c:lblAlgn val="ctr"/>
        <c:lblOffset val="100"/>
      </c:catAx>
      <c:valAx>
        <c:axId val="18325696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lang="uk-UA" b="1" noProof="0"/>
                </a:pPr>
                <a:r>
                  <a:rPr lang="uk-UA" b="1" noProof="0" smtClean="0">
                    <a:latin typeface="+mj-lt"/>
                  </a:rPr>
                  <a:t>Кількість</a:t>
                </a:r>
                <a:endParaRPr lang="uk-UA" b="1" noProof="0">
                  <a:latin typeface="+mj-lt"/>
                </a:endParaRPr>
              </a:p>
            </c:rich>
          </c:tx>
          <c:layout>
            <c:manualLayout>
              <c:xMode val="edge"/>
              <c:yMode val="edge"/>
              <c:x val="5.1915954111601207E-4"/>
              <c:y val="0.2826388455185454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lang="uk-UA">
                <a:latin typeface="+mj-lt"/>
              </a:defRPr>
            </a:pPr>
            <a:endParaRPr lang="ru-RU"/>
          </a:p>
        </c:txPr>
        <c:crossAx val="183255040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4.9005164676996012E-2"/>
          <c:y val="0.873216160479939"/>
          <c:w val="0.95099492481027592"/>
          <c:h val="7.2703890265972071E-2"/>
        </c:manualLayout>
      </c:layout>
      <c:txPr>
        <a:bodyPr/>
        <a:lstStyle/>
        <a:p>
          <a:pPr>
            <a:defRPr lang="uk-UA" sz="1100">
              <a:latin typeface="+mj-lt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100" b="1">
          <a:latin typeface="Arial" pitchFamily="34" charset="0"/>
          <a:cs typeface="Arial" pitchFamily="34" charset="0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lang="uk-UA" sz="1200">
                <a:latin typeface="+mj-lt"/>
              </a:defRPr>
            </a:pPr>
            <a:r>
              <a:rPr lang="uk-UA" sz="1200" noProof="0" dirty="0" smtClean="0">
                <a:latin typeface="+mj-lt"/>
              </a:rPr>
              <a:t>Захищено докторських та кандидатських дисертацій</a:t>
            </a:r>
            <a:endParaRPr lang="uk-UA" sz="1200" noProof="0" dirty="0">
              <a:latin typeface="+mj-lt"/>
            </a:endParaRPr>
          </a:p>
        </c:rich>
      </c:tx>
      <c:layout>
        <c:manualLayout>
          <c:xMode val="edge"/>
          <c:yMode val="edge"/>
          <c:x val="0.21124786528178291"/>
          <c:y val="0"/>
        </c:manualLayout>
      </c:layout>
    </c:title>
    <c:view3D>
      <c:depthPercent val="100"/>
      <c:rAngAx val="1"/>
    </c:view3D>
    <c:plotArea>
      <c:layout>
        <c:manualLayout>
          <c:layoutTarget val="inner"/>
          <c:xMode val="edge"/>
          <c:yMode val="edge"/>
          <c:x val="0.12434758611863236"/>
          <c:y val="0.14834481848396033"/>
          <c:w val="0.83422788191958663"/>
          <c:h val="0.623092951730371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Кандидатські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dLbls>
            <c:dLbl>
              <c:idx val="0"/>
              <c:layout>
                <c:manualLayout>
                  <c:x val="5.0793295285022466E-2"/>
                  <c:y val="0.10158659057004475"/>
                </c:manualLayout>
              </c:layout>
              <c:showVal val="1"/>
            </c:dLbl>
            <c:dLbl>
              <c:idx val="1"/>
              <c:layout/>
              <c:showVal val="1"/>
            </c:dLbl>
            <c:dLbl>
              <c:idx val="2"/>
              <c:layout/>
              <c:showVal val="1"/>
            </c:dLbl>
            <c:dLbl>
              <c:idx val="3"/>
              <c:layout>
                <c:manualLayout>
                  <c:x val="-3.174580955313902E-3"/>
                  <c:y val="-4.5713965756520224E-2"/>
                </c:manualLayout>
              </c:layout>
              <c:showVal val="1"/>
            </c:dLbl>
            <c:dLbl>
              <c:idx val="4"/>
              <c:layout/>
              <c:showVal val="1"/>
            </c:dLbl>
            <c:delete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20</c:v>
                </c:pt>
                <c:pt idx="1">
                  <c:v>8</c:v>
                </c:pt>
                <c:pt idx="2">
                  <c:v>9</c:v>
                </c:pt>
                <c:pt idx="3">
                  <c:v>14</c:v>
                </c:pt>
                <c:pt idx="4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Докторські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2"/>
              <c:layout>
                <c:manualLayout>
                  <c:x val="1.8518555550667341E-2"/>
                  <c:y val="-3.3633398229271645E-2"/>
                </c:manualLayout>
              </c:layout>
              <c:showVal val="1"/>
            </c:dLbl>
            <c:dLbl>
              <c:idx val="3"/>
              <c:layout>
                <c:manualLayout>
                  <c:x val="1.5432098765432122E-2"/>
                  <c:y val="-1.3888888888888999E-2"/>
                </c:manualLayout>
              </c:layout>
              <c:showVal val="1"/>
            </c:dLbl>
            <c:dLbl>
              <c:idx val="4"/>
              <c:layout>
                <c:manualLayout>
                  <c:x val="2.4691358024691412E-2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lang="uk-UA">
                    <a:latin typeface="+mj-lt"/>
                  </a:defRPr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4</c:v>
                </c:pt>
                <c:pt idx="3">
                  <c:v>1</c:v>
                </c:pt>
                <c:pt idx="4">
                  <c:v>2</c:v>
                </c:pt>
              </c:numCache>
            </c:numRef>
          </c:val>
        </c:ser>
        <c:shape val="cylinder"/>
        <c:axId val="188891136"/>
        <c:axId val="188893056"/>
        <c:axId val="0"/>
      </c:bar3DChart>
      <c:catAx>
        <c:axId val="18889113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lang="uk-UA" sz="1100">
                    <a:latin typeface="+mj-lt"/>
                  </a:defRPr>
                </a:pPr>
                <a:r>
                  <a:rPr lang="ru-RU" sz="1100" dirty="0" smtClean="0">
                    <a:latin typeface="+mj-lt"/>
                  </a:rPr>
                  <a:t>Роки</a:t>
                </a:r>
                <a:endParaRPr lang="ru-RU" sz="1100" dirty="0">
                  <a:latin typeface="+mj-lt"/>
                </a:endParaRPr>
              </a:p>
            </c:rich>
          </c:tx>
          <c:layout>
            <c:manualLayout>
              <c:xMode val="edge"/>
              <c:yMode val="edge"/>
              <c:x val="0.89102238504517406"/>
              <c:y val="0.840211092135839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lang="uk-UA"/>
            </a:pPr>
            <a:endParaRPr lang="ru-RU"/>
          </a:p>
        </c:txPr>
        <c:crossAx val="188893056"/>
        <c:crosses val="autoZero"/>
        <c:auto val="1"/>
        <c:lblAlgn val="ctr"/>
        <c:lblOffset val="100"/>
      </c:catAx>
      <c:valAx>
        <c:axId val="18889305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lang="uk-UA">
                    <a:latin typeface="+mj-lt"/>
                  </a:defRPr>
                </a:pPr>
                <a:r>
                  <a:rPr lang="uk-UA" noProof="0" dirty="0" smtClean="0">
                    <a:latin typeface="+mj-lt"/>
                  </a:rPr>
                  <a:t>Кількість</a:t>
                </a:r>
                <a:endParaRPr lang="uk-UA" noProof="0" dirty="0">
                  <a:latin typeface="+mj-lt"/>
                </a:endParaRPr>
              </a:p>
            </c:rich>
          </c:tx>
          <c:layout>
            <c:manualLayout>
              <c:xMode val="edge"/>
              <c:yMode val="edge"/>
              <c:x val="1.62351069658805E-2"/>
              <c:y val="0.33165065454603226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lang="uk-UA"/>
            </a:pPr>
            <a:endParaRPr lang="ru-RU"/>
          </a:p>
        </c:txPr>
        <c:crossAx val="18889113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007348030060033"/>
          <c:y val="0.91340982990245256"/>
          <c:w val="0.45973008628389284"/>
          <c:h val="7.5950131233595813E-2"/>
        </c:manualLayout>
      </c:layout>
      <c:txPr>
        <a:bodyPr/>
        <a:lstStyle/>
        <a:p>
          <a:pPr>
            <a:defRPr lang="uk-UA" sz="900"/>
          </a:pPr>
          <a:endParaRPr lang="ru-RU"/>
        </a:p>
      </c:txPr>
    </c:legend>
    <c:plotVisOnly val="1"/>
    <c:dispBlanksAs val="gap"/>
  </c:chart>
  <c:txPr>
    <a:bodyPr/>
    <a:lstStyle/>
    <a:p>
      <a:pPr>
        <a:defRPr sz="1100" b="1">
          <a:latin typeface="Arial" pitchFamily="34" charset="0"/>
          <a:cs typeface="Arial" pitchFamily="34" charset="0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lang="uk-UA" sz="1200">
                <a:latin typeface="+mj-lt"/>
              </a:defRPr>
            </a:pPr>
            <a:r>
              <a:rPr lang="uk-UA" sz="1200" dirty="0" smtClean="0">
                <a:latin typeface="+mj-lt"/>
              </a:rPr>
              <a:t>Підготовка</a:t>
            </a:r>
            <a:r>
              <a:rPr lang="uk-UA" sz="1200" baseline="0" dirty="0" smtClean="0">
                <a:latin typeface="+mj-lt"/>
              </a:rPr>
              <a:t> наукових кадрів</a:t>
            </a:r>
            <a:endParaRPr lang="ru-RU" sz="1200" dirty="0">
              <a:latin typeface="+mj-lt"/>
            </a:endParaRPr>
          </a:p>
        </c:rich>
      </c:tx>
      <c:layout>
        <c:manualLayout>
          <c:xMode val="edge"/>
          <c:yMode val="edge"/>
          <c:x val="0.28885507000743882"/>
          <c:y val="0"/>
        </c:manualLayout>
      </c:layout>
      <c:overlay val="1"/>
    </c:title>
    <c:view3D>
      <c:rAngAx val="1"/>
    </c:view3D>
    <c:plotArea>
      <c:layout>
        <c:manualLayout>
          <c:layoutTarget val="inner"/>
          <c:xMode val="edge"/>
          <c:yMode val="edge"/>
          <c:x val="0.15096042484675595"/>
          <c:y val="8.4342650553910672E-2"/>
          <c:w val="0.8330138979124887"/>
          <c:h val="0.6694453629418221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Загальна чисельність аспірантів</c:v>
                </c:pt>
              </c:strCache>
            </c:strRef>
          </c:tx>
          <c:spPr>
            <a:gradFill flip="none" rotWithShape="1">
              <a:gsLst>
                <a:gs pos="0">
                  <a:srgbClr val="FF66FF">
                    <a:shade val="30000"/>
                    <a:satMod val="115000"/>
                  </a:srgbClr>
                </a:gs>
                <a:gs pos="50000">
                  <a:srgbClr val="FF66FF">
                    <a:shade val="67500"/>
                    <a:satMod val="115000"/>
                  </a:srgbClr>
                </a:gs>
                <a:gs pos="100000">
                  <a:srgbClr val="FF66FF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</c:spPr>
          <c:dLbls>
            <c:dLbl>
              <c:idx val="0"/>
              <c:layout>
                <c:manualLayout>
                  <c:x val="5.7919738613787094E-3"/>
                  <c:y val="-6.2590656952201396E-2"/>
                </c:manualLayout>
              </c:layout>
              <c:showVal val="1"/>
            </c:dLbl>
            <c:dLbl>
              <c:idx val="1"/>
              <c:layout>
                <c:manualLayout>
                  <c:x val="5.7917384631318881E-3"/>
                  <c:y val="-4.8090462869712032E-2"/>
                </c:manualLayout>
              </c:layout>
              <c:showVal val="1"/>
            </c:dLbl>
            <c:dLbl>
              <c:idx val="2"/>
              <c:layout>
                <c:manualLayout>
                  <c:x val="8.7815315951526793E-3"/>
                  <c:y val="-9.5236617955619194E-3"/>
                </c:manualLayout>
              </c:layout>
              <c:showVal val="1"/>
            </c:dLbl>
            <c:dLbl>
              <c:idx val="3"/>
              <c:layout>
                <c:manualLayout>
                  <c:x val="1.007504496106513E-2"/>
                  <c:y val="-2.90431392785882E-2"/>
                </c:manualLayout>
              </c:layout>
              <c:showVal val="1"/>
            </c:dLbl>
            <c:dLbl>
              <c:idx val="4"/>
              <c:layout>
                <c:manualLayout>
                  <c:x val="6.0075986554052174E-3"/>
                  <c:y val="4.9334028448785412E-3"/>
                </c:manualLayout>
              </c:layout>
              <c:showVal val="1"/>
            </c:dLbl>
            <c:delete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56</c:v>
                </c:pt>
                <c:pt idx="1">
                  <c:v>58</c:v>
                </c:pt>
                <c:pt idx="2">
                  <c:v>53</c:v>
                </c:pt>
                <c:pt idx="3">
                  <c:v>68</c:v>
                </c:pt>
                <c:pt idx="4">
                  <c:v>73</c:v>
                </c:pt>
              </c:numCache>
            </c:numRef>
          </c:val>
        </c:ser>
        <c:shape val="cylinder"/>
        <c:axId val="188930688"/>
        <c:axId val="188940672"/>
        <c:axId val="0"/>
      </c:bar3DChart>
      <c:catAx>
        <c:axId val="18893068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lang="uk-UA">
                <a:latin typeface="+mj-lt"/>
              </a:defRPr>
            </a:pPr>
            <a:endParaRPr lang="ru-RU"/>
          </a:p>
        </c:txPr>
        <c:crossAx val="188940672"/>
        <c:crosses val="autoZero"/>
        <c:auto val="1"/>
        <c:lblAlgn val="ctr"/>
        <c:lblOffset val="100"/>
      </c:catAx>
      <c:valAx>
        <c:axId val="188940672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lang="uk-UA">
                    <a:latin typeface="+mj-lt"/>
                  </a:defRPr>
                </a:pPr>
                <a:r>
                  <a:rPr lang="uk-UA" noProof="0" dirty="0" smtClean="0">
                    <a:latin typeface="+mj-lt"/>
                  </a:rPr>
                  <a:t>Кількість</a:t>
                </a:r>
                <a:endParaRPr lang="uk-UA" noProof="0" dirty="0">
                  <a:latin typeface="+mj-lt"/>
                </a:endParaRP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lang="uk-UA"/>
            </a:pPr>
            <a:endParaRPr lang="ru-RU"/>
          </a:p>
        </c:txPr>
        <c:crossAx val="188930688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 sz="1100">
                <a:latin typeface="+mj-lt"/>
              </a:defRPr>
            </a:pPr>
            <a:endParaRPr lang="ru-RU"/>
          </a:p>
        </c:txPr>
      </c:legendEntry>
      <c:layout>
        <c:manualLayout>
          <c:xMode val="edge"/>
          <c:yMode val="edge"/>
          <c:x val="0.21606875511991191"/>
          <c:y val="0.87624009352984633"/>
          <c:w val="0.64049508959257384"/>
          <c:h val="8.5063361094406847E-2"/>
        </c:manualLayout>
      </c:layout>
      <c:txPr>
        <a:bodyPr/>
        <a:lstStyle/>
        <a:p>
          <a:pPr>
            <a:defRPr lang="uk-UA">
              <a:latin typeface="+mj-lt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100" b="1">
          <a:latin typeface="Arial" pitchFamily="34" charset="0"/>
          <a:cs typeface="Arial" pitchFamily="34" charset="0"/>
        </a:defRPr>
      </a:pPr>
      <a:endParaRPr lang="ru-RU"/>
    </a:p>
  </c:txPr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lang="uk-UA" sz="1200">
                <a:latin typeface="+mj-lt"/>
              </a:defRPr>
            </a:pPr>
            <a:r>
              <a:rPr lang="uk-UA" sz="1200" noProof="0" dirty="0" smtClean="0">
                <a:latin typeface="+mj-lt"/>
              </a:rPr>
              <a:t>Частка молодих вчених ЦНТУ</a:t>
            </a:r>
            <a:endParaRPr lang="uk-UA" sz="1200" noProof="0" dirty="0">
              <a:latin typeface="+mj-lt"/>
            </a:endParaRPr>
          </a:p>
        </c:rich>
      </c:tx>
      <c:layout/>
    </c:title>
    <c:view3D>
      <c:depthPercent val="100"/>
      <c:rAngAx val="1"/>
    </c:view3D>
    <c:plotArea>
      <c:layout>
        <c:manualLayout>
          <c:layoutTarget val="inner"/>
          <c:xMode val="edge"/>
          <c:yMode val="edge"/>
          <c:x val="0.13028676935955907"/>
          <c:y val="0.10481484488517219"/>
          <c:w val="0.83765516722284461"/>
          <c:h val="0.5914115015384094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Аспіранти</c:v>
                </c:pt>
              </c:strCache>
            </c:strRef>
          </c:tx>
          <c:spPr>
            <a:solidFill>
              <a:srgbClr val="FF0066"/>
            </a:solidFill>
          </c:spPr>
          <c:dLbls>
            <c:dLbl>
              <c:idx val="0"/>
              <c:layout>
                <c:manualLayout>
                  <c:x val="3.212002245211829E-3"/>
                  <c:y val="-7.8447080882759392E-3"/>
                </c:manualLayout>
              </c:layout>
              <c:showVal val="1"/>
            </c:dLbl>
            <c:dLbl>
              <c:idx val="1"/>
              <c:layout>
                <c:manualLayout>
                  <c:x val="-4.0429417415261838E-3"/>
                  <c:y val="-3.1205111694487136E-3"/>
                </c:manualLayout>
              </c:layout>
              <c:showVal val="1"/>
            </c:dLbl>
            <c:dLbl>
              <c:idx val="2"/>
              <c:layout>
                <c:manualLayout>
                  <c:x val="7.2455353926068758E-3"/>
                  <c:y val="1.0039187647743321E-2"/>
                </c:manualLayout>
              </c:layout>
              <c:showVal val="1"/>
            </c:dLbl>
            <c:dLbl>
              <c:idx val="3"/>
              <c:layout>
                <c:manualLayout>
                  <c:x val="8.7431082047989342E-3"/>
                  <c:y val="-3.6466981230272477E-2"/>
                </c:manualLayout>
              </c:layout>
              <c:showVal val="1"/>
            </c:dLbl>
            <c:dLbl>
              <c:idx val="4"/>
              <c:layout>
                <c:manualLayout>
                  <c:x val="6.7074097038863122E-3"/>
                  <c:y val="1.4265193917479815E-2"/>
                </c:manualLayout>
              </c:layout>
              <c:tx>
                <c:rich>
                  <a:bodyPr/>
                  <a:lstStyle/>
                  <a:p>
                    <a:pPr>
                      <a:defRPr lang="uk-UA">
                        <a:latin typeface="+mj-lt"/>
                      </a:defRPr>
                    </a:pPr>
                    <a:r>
                      <a:rPr lang="uk-UA" dirty="0" smtClean="0">
                        <a:latin typeface="+mj-lt"/>
                      </a:rPr>
                      <a:t>65</a:t>
                    </a:r>
                    <a:endParaRPr lang="en-US" dirty="0">
                      <a:latin typeface="+mj-lt"/>
                    </a:endParaRPr>
                  </a:p>
                </c:rich>
              </c:tx>
              <c:numFmt formatCode="General" sourceLinked="0"/>
              <c:spPr/>
              <c:showVal val="1"/>
            </c:dLbl>
            <c:delete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55</c:v>
                </c:pt>
                <c:pt idx="1">
                  <c:v>65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Кандидати наук</c:v>
                </c:pt>
              </c:strCache>
            </c:strRef>
          </c:tx>
          <c:spPr>
            <a:gradFill flip="none" rotWithShape="1">
              <a:gsLst>
                <a:gs pos="0">
                  <a:srgbClr val="1F497D">
                    <a:lumMod val="60000"/>
                    <a:lumOff val="40000"/>
                    <a:shade val="30000"/>
                    <a:satMod val="115000"/>
                  </a:srgbClr>
                </a:gs>
                <a:gs pos="50000">
                  <a:srgbClr val="1F497D">
                    <a:lumMod val="60000"/>
                    <a:lumOff val="40000"/>
                    <a:shade val="67500"/>
                    <a:satMod val="115000"/>
                  </a:srgbClr>
                </a:gs>
                <a:gs pos="100000">
                  <a:srgbClr val="1F497D">
                    <a:lumMod val="60000"/>
                    <a:lumOff val="40000"/>
                    <a:shade val="100000"/>
                    <a:satMod val="115000"/>
                  </a:srgbClr>
                </a:gs>
              </a:gsLst>
              <a:lin ang="0" scaled="1"/>
              <a:tileRect/>
            </a:gradFill>
          </c:spPr>
          <c:dLbls>
            <c:dLbl>
              <c:idx val="0"/>
              <c:layout>
                <c:manualLayout>
                  <c:x val="2.6619437053981292E-3"/>
                  <c:y val="-3.6467340157253163E-2"/>
                </c:manualLayout>
              </c:layout>
              <c:showVal val="1"/>
            </c:dLbl>
            <c:dLbl>
              <c:idx val="1"/>
              <c:layout>
                <c:manualLayout>
                  <c:x val="-4.9500679025122904E-3"/>
                  <c:y val="-2.7350235922704406E-2"/>
                </c:manualLayout>
              </c:layout>
              <c:showVal val="1"/>
            </c:dLbl>
            <c:dLbl>
              <c:idx val="2"/>
              <c:layout>
                <c:manualLayout>
                  <c:x val="6.4811444889274743E-3"/>
                  <c:y val="-2.1984277562541272E-3"/>
                </c:manualLayout>
              </c:layout>
              <c:showVal val="1"/>
            </c:dLbl>
            <c:dLbl>
              <c:idx val="3"/>
              <c:layout>
                <c:manualLayout>
                  <c:x val="1.79123568803672E-2"/>
                  <c:y val="-6.7564414830575846E-3"/>
                </c:manualLayout>
              </c:layout>
              <c:showVal val="1"/>
            </c:dLbl>
            <c:dLbl>
              <c:idx val="4"/>
              <c:layout>
                <c:manualLayout>
                  <c:x val="1.1857582340114836E-2"/>
                  <c:y val="-1.7053338702880963E-2"/>
                </c:manualLayout>
              </c:layout>
              <c:showVal val="1"/>
            </c:dLbl>
            <c:delete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23</c:v>
                </c:pt>
                <c:pt idx="1">
                  <c:v>11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Доктори наук</c:v>
                </c:pt>
              </c:strCache>
            </c:strRef>
          </c:tx>
          <c:spPr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0" scaled="1"/>
              <a:tileRect/>
            </a:gradFill>
          </c:spPr>
          <c:dLbls>
            <c:dLbl>
              <c:idx val="0"/>
              <c:layout>
                <c:manualLayout>
                  <c:x val="-3.1408640944641211E-3"/>
                  <c:y val="-2.0354749070558582E-3"/>
                </c:manualLayout>
              </c:layout>
              <c:showVal val="1"/>
            </c:dLbl>
            <c:dLbl>
              <c:idx val="1"/>
              <c:layout>
                <c:manualLayout>
                  <c:x val="7.8382768228692293E-3"/>
                  <c:y val="-2.0354749070558582E-3"/>
                </c:manualLayout>
              </c:layout>
              <c:showVal val="1"/>
            </c:dLbl>
            <c:dLbl>
              <c:idx val="2"/>
              <c:layout>
                <c:manualLayout>
                  <c:x val="2.6881041866408093E-3"/>
                  <c:y val="-3.8057027754387711E-3"/>
                </c:manualLayout>
              </c:layout>
              <c:showVal val="1"/>
            </c:dLbl>
            <c:dLbl>
              <c:idx val="3"/>
              <c:layout>
                <c:manualLayout>
                  <c:x val="-2.545368929334115E-3"/>
                  <c:y val="-4.5555012379391562E-3"/>
                </c:manualLayout>
              </c:layout>
              <c:showVal val="1"/>
            </c:dLbl>
            <c:dLbl>
              <c:idx val="4"/>
              <c:layout>
                <c:manualLayout>
                  <c:x val="7.3740430197640301E-3"/>
                  <c:y val="5.3038639925170154E-3"/>
                </c:manualLayout>
              </c:layout>
              <c:showVal val="1"/>
            </c:dLbl>
            <c:delete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Без ступення</c:v>
                </c:pt>
              </c:strCache>
            </c:strRef>
          </c:tx>
          <c:dLbls>
            <c:dLbl>
              <c:idx val="0"/>
              <c:layout>
                <c:manualLayout>
                  <c:x val="8.7431082047989342E-3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2.9143694015996446E-3"/>
                  <c:y val="-4.5583726537840687E-2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4.5583726537840709E-3"/>
                </c:manualLayout>
              </c:layout>
              <c:showVal val="1"/>
            </c:dLbl>
            <c:dLbl>
              <c:idx val="3"/>
              <c:layout>
                <c:manualLayout>
                  <c:x val="0"/>
                  <c:y val="-3.1908608576488418E-2"/>
                </c:manualLayout>
              </c:layout>
              <c:showVal val="1"/>
            </c:dLbl>
            <c:dLbl>
              <c:idx val="4"/>
              <c:layout>
                <c:manualLayout>
                  <c:x val="1.7486216409597868E-2"/>
                  <c:y val="-2.7350235922704406E-2"/>
                </c:manualLayout>
              </c:layout>
              <c:showVal val="1"/>
            </c:dLbl>
            <c:txPr>
              <a:bodyPr/>
              <a:lstStyle/>
              <a:p>
                <a:pPr>
                  <a:defRPr lang="uk-UA">
                    <a:latin typeface="+mj-lt"/>
                  </a:defRPr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9</c:v>
                </c:pt>
                <c:pt idx="1">
                  <c:v>10</c:v>
                </c:pt>
              </c:numCache>
            </c:numRef>
          </c:val>
        </c:ser>
        <c:shape val="cylinder"/>
        <c:axId val="189037568"/>
        <c:axId val="189064320"/>
        <c:axId val="0"/>
      </c:bar3DChart>
      <c:catAx>
        <c:axId val="18903756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lang="uk-UA">
                    <a:latin typeface="+mj-lt"/>
                  </a:defRPr>
                </a:pPr>
                <a:r>
                  <a:rPr lang="ru-RU" dirty="0" smtClean="0">
                    <a:latin typeface="+mj-lt"/>
                  </a:rPr>
                  <a:t>Роки</a:t>
                </a:r>
                <a:endParaRPr lang="ru-RU" dirty="0">
                  <a:latin typeface="+mj-lt"/>
                </a:endParaRPr>
              </a:p>
            </c:rich>
          </c:tx>
          <c:layout>
            <c:manualLayout>
              <c:xMode val="edge"/>
              <c:yMode val="edge"/>
              <c:x val="0.8989721225650672"/>
              <c:y val="0.77045614594258149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lang="uk-UA"/>
            </a:pPr>
            <a:endParaRPr lang="ru-RU"/>
          </a:p>
        </c:txPr>
        <c:crossAx val="189064320"/>
        <c:crosses val="autoZero"/>
        <c:auto val="1"/>
        <c:lblAlgn val="ctr"/>
        <c:lblOffset val="100"/>
      </c:catAx>
      <c:valAx>
        <c:axId val="18906432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lang="uk-UA">
                    <a:latin typeface="+mj-lt"/>
                  </a:defRPr>
                </a:pPr>
                <a:r>
                  <a:rPr lang="uk-UA" noProof="0" dirty="0" smtClean="0">
                    <a:latin typeface="+mj-lt"/>
                  </a:rPr>
                  <a:t>Кількість</a:t>
                </a:r>
                <a:endParaRPr lang="uk-UA" noProof="0" dirty="0">
                  <a:latin typeface="+mj-lt"/>
                </a:endParaRP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lang="uk-UA"/>
            </a:pPr>
            <a:endParaRPr lang="ru-RU"/>
          </a:p>
        </c:txPr>
        <c:crossAx val="18903756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9005236226850893E-2"/>
          <c:y val="0.87283540111166869"/>
          <c:w val="0.93370612784030538"/>
          <c:h val="9.0591016344817019E-2"/>
        </c:manualLayout>
      </c:layout>
      <c:txPr>
        <a:bodyPr/>
        <a:lstStyle/>
        <a:p>
          <a:pPr>
            <a:defRPr lang="uk-UA" sz="1100">
              <a:latin typeface="+mj-lt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100" b="1">
          <a:latin typeface="Arial" pitchFamily="34" charset="0"/>
          <a:cs typeface="Arial" pitchFamily="34" charset="0"/>
        </a:defRPr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26652524719475651"/>
          <c:y val="4.0070463551187915E-2"/>
          <c:w val="0.63405003610710042"/>
          <c:h val="0.77779068319008671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WOS</c:v>
                </c:pt>
              </c:strCache>
            </c:strRef>
          </c:tx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c:spPr>
          <c:dLbls>
            <c:txPr>
              <a:bodyPr/>
              <a:lstStyle/>
              <a:p>
                <a:pPr>
                  <a:defRPr lang="uk-UA" sz="1400"/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Scopus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c:spPr>
          <c:dLbls>
            <c:dLbl>
              <c:idx val="0"/>
              <c:layout>
                <c:manualLayout>
                  <c:x val="7.78816199376961E-3"/>
                  <c:y val="-9.4016007936152987E-17"/>
                </c:manualLayout>
              </c:layout>
              <c:showVal val="1"/>
            </c:dLbl>
            <c:dLbl>
              <c:idx val="1"/>
              <c:layout>
                <c:manualLayout>
                  <c:x val="1.2461059190031223E-2"/>
                  <c:y val="-7.6923076923077014E-3"/>
                </c:manualLayout>
              </c:layout>
              <c:showVal val="1"/>
            </c:dLbl>
            <c:dLbl>
              <c:idx val="2"/>
              <c:layout>
                <c:manualLayout>
                  <c:x val="1.2461059190031223E-2"/>
                  <c:y val="-2.5641025641026625E-3"/>
                </c:manualLayout>
              </c:layout>
              <c:showVal val="1"/>
            </c:dLbl>
            <c:dLbl>
              <c:idx val="3"/>
              <c:layout>
                <c:manualLayout>
                  <c:x val="1.2461059190031223E-2"/>
                  <c:y val="-1.0256410256410263E-2"/>
                </c:manualLayout>
              </c:layout>
              <c:showVal val="1"/>
            </c:dLbl>
            <c:dLbl>
              <c:idx val="4"/>
              <c:layout>
                <c:manualLayout>
                  <c:x val="7.78816199376961E-3"/>
                  <c:y val="-5.1282051282051282E-3"/>
                </c:manualLayout>
              </c:layout>
              <c:showVal val="1"/>
            </c:dLbl>
            <c:txPr>
              <a:bodyPr/>
              <a:lstStyle/>
              <a:p>
                <a:pPr>
                  <a:defRPr lang="uk-UA" sz="1400"/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13</c:v>
                </c:pt>
                <c:pt idx="1">
                  <c:v>16</c:v>
                </c:pt>
                <c:pt idx="2">
                  <c:v>15</c:v>
                </c:pt>
                <c:pt idx="3">
                  <c:v>50</c:v>
                </c:pt>
                <c:pt idx="4">
                  <c:v>51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Лист1!$D$2:$D$6</c:f>
            </c:numRef>
          </c:val>
        </c:ser>
        <c:shape val="box"/>
        <c:axId val="202549120"/>
        <c:axId val="202550656"/>
        <c:axId val="0"/>
      </c:bar3DChart>
      <c:catAx>
        <c:axId val="202549120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lang="uk-UA"/>
            </a:pPr>
            <a:endParaRPr lang="ru-RU"/>
          </a:p>
        </c:txPr>
        <c:crossAx val="202550656"/>
        <c:crosses val="autoZero"/>
        <c:auto val="1"/>
        <c:lblAlgn val="ctr"/>
        <c:lblOffset val="100"/>
      </c:catAx>
      <c:valAx>
        <c:axId val="202550656"/>
        <c:scaling>
          <c:orientation val="minMax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 lang="uk-UA" sz="1400"/>
            </a:pPr>
            <a:endParaRPr lang="ru-RU"/>
          </a:p>
        </c:txPr>
        <c:crossAx val="2025491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3198811243195169E-2"/>
          <c:y val="0.84649916844256368"/>
          <c:w val="0.28828706532607568"/>
          <c:h val="0.13807514653254024"/>
        </c:manualLayout>
      </c:layout>
      <c:txPr>
        <a:bodyPr/>
        <a:lstStyle/>
        <a:p>
          <a:pPr>
            <a:defRPr lang="uk-UA" sz="1400"/>
          </a:pPr>
          <a:endParaRPr lang="ru-RU"/>
        </a:p>
      </c:txPr>
    </c:legend>
    <c:plotVisOnly val="1"/>
    <c:dispBlanksAs val="gap"/>
  </c:chart>
  <c:spPr>
    <a:ln>
      <a:solidFill>
        <a:srgbClr val="0070C0"/>
      </a:solidFill>
    </a:ln>
  </c:spPr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30002962787390414"/>
          <c:y val="1.9513193820215265E-2"/>
          <c:w val="0.63503652942570721"/>
          <c:h val="0.76928720882864876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WOS</c:v>
                </c:pt>
              </c:strCache>
            </c:strRef>
          </c:tx>
          <c:spPr>
            <a:solidFill>
              <a:srgbClr val="FF00FF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c:spPr>
          <c:dLbls>
            <c:txPr>
              <a:bodyPr/>
              <a:lstStyle/>
              <a:p>
                <a:pPr>
                  <a:defRPr lang="uk-UA" sz="1400"/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1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Scopus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c:spPr>
          <c:dLbls>
            <c:txPr>
              <a:bodyPr/>
              <a:lstStyle/>
              <a:p>
                <a:pPr>
                  <a:defRPr lang="uk-UA" sz="1400"/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5</c:v>
                </c:pt>
                <c:pt idx="3">
                  <c:v>11</c:v>
                </c:pt>
                <c:pt idx="4">
                  <c:v>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Лист1!$D$2:$D$6</c:f>
            </c:numRef>
          </c:val>
        </c:ser>
        <c:shape val="box"/>
        <c:axId val="203228672"/>
        <c:axId val="203230208"/>
        <c:axId val="0"/>
      </c:bar3DChart>
      <c:catAx>
        <c:axId val="203228672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lang="uk-UA"/>
            </a:pPr>
            <a:endParaRPr lang="ru-RU"/>
          </a:p>
        </c:txPr>
        <c:crossAx val="203230208"/>
        <c:crosses val="autoZero"/>
        <c:auto val="1"/>
        <c:lblAlgn val="ctr"/>
        <c:lblOffset val="100"/>
      </c:catAx>
      <c:valAx>
        <c:axId val="203230208"/>
        <c:scaling>
          <c:orientation val="minMax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 lang="uk-UA" sz="1400"/>
            </a:pPr>
            <a:endParaRPr lang="ru-RU"/>
          </a:p>
        </c:txPr>
        <c:crossAx val="2032286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"/>
          <c:y val="0.84693788232283962"/>
          <c:w val="0.30983968376519205"/>
          <c:h val="0.13452540292315712"/>
        </c:manualLayout>
      </c:layout>
      <c:txPr>
        <a:bodyPr/>
        <a:lstStyle/>
        <a:p>
          <a:pPr>
            <a:defRPr lang="uk-UA" sz="1400"/>
          </a:pPr>
          <a:endParaRPr lang="ru-RU"/>
        </a:p>
      </c:txPr>
    </c:legend>
    <c:plotVisOnly val="1"/>
    <c:dispBlanksAs val="gap"/>
  </c:chart>
  <c:spPr>
    <a:ln>
      <a:solidFill>
        <a:srgbClr val="FF0000"/>
      </a:solidFill>
    </a:ln>
  </c:spPr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26442524438013426"/>
          <c:y val="3.9975882309373129E-2"/>
          <c:w val="0.67945506132112465"/>
          <c:h val="0.76537834180040609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WOS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c:spPr>
          <c:dLbls>
            <c:txPr>
              <a:bodyPr/>
              <a:lstStyle/>
              <a:p>
                <a:pPr>
                  <a:defRPr lang="uk-UA" sz="1400"/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Scopus</c:v>
                </c:pt>
              </c:strCache>
            </c:strRef>
          </c:tx>
          <c:spPr>
            <a:solidFill>
              <a:srgbClr val="00B050"/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c:spPr>
          <c:dLbls>
            <c:dLbl>
              <c:idx val="0"/>
              <c:layout>
                <c:manualLayout>
                  <c:x val="7.7881619937696153E-3"/>
                  <c:y val="-9.4016007936153172E-17"/>
                </c:manualLayout>
              </c:layout>
              <c:showVal val="1"/>
            </c:dLbl>
            <c:dLbl>
              <c:idx val="1"/>
              <c:layout>
                <c:manualLayout>
                  <c:x val="1.2461059190031223E-2"/>
                  <c:y val="-7.6923076923077014E-3"/>
                </c:manualLayout>
              </c:layout>
              <c:showVal val="1"/>
            </c:dLbl>
            <c:dLbl>
              <c:idx val="2"/>
              <c:layout>
                <c:manualLayout>
                  <c:x val="1.2461059190031223E-2"/>
                  <c:y val="-2.5641025641026643E-3"/>
                </c:manualLayout>
              </c:layout>
              <c:showVal val="1"/>
            </c:dLbl>
            <c:dLbl>
              <c:idx val="3"/>
              <c:layout>
                <c:manualLayout>
                  <c:x val="1.2461059190031223E-2"/>
                  <c:y val="-1.0256410256410263E-2"/>
                </c:manualLayout>
              </c:layout>
              <c:showVal val="1"/>
            </c:dLbl>
            <c:dLbl>
              <c:idx val="4"/>
              <c:layout>
                <c:manualLayout>
                  <c:x val="7.7881619937696153E-3"/>
                  <c:y val="-5.1282051282051282E-3"/>
                </c:manualLayout>
              </c:layout>
              <c:showVal val="1"/>
            </c:dLbl>
            <c:txPr>
              <a:bodyPr/>
              <a:lstStyle/>
              <a:p>
                <a:pPr>
                  <a:defRPr lang="uk-UA" sz="1400"/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</c:v>
                </c:pt>
                <c:pt idx="1">
                  <c:v>3</c:v>
                </c:pt>
                <c:pt idx="2">
                  <c:v>2</c:v>
                </c:pt>
                <c:pt idx="3">
                  <c:v>4</c:v>
                </c:pt>
                <c:pt idx="4">
                  <c:v>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Лист1!$D$2:$D$6</c:f>
            </c:numRef>
          </c:val>
        </c:ser>
        <c:shape val="box"/>
        <c:axId val="203269248"/>
        <c:axId val="203270784"/>
        <c:axId val="0"/>
      </c:bar3DChart>
      <c:catAx>
        <c:axId val="203269248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lang="uk-UA"/>
            </a:pPr>
            <a:endParaRPr lang="ru-RU"/>
          </a:p>
        </c:txPr>
        <c:crossAx val="203270784"/>
        <c:crosses val="autoZero"/>
        <c:auto val="1"/>
        <c:lblAlgn val="ctr"/>
        <c:lblOffset val="100"/>
      </c:catAx>
      <c:valAx>
        <c:axId val="203270784"/>
        <c:scaling>
          <c:orientation val="minMax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 lang="uk-UA" sz="1400"/>
            </a:pPr>
            <a:endParaRPr lang="ru-RU"/>
          </a:p>
        </c:txPr>
        <c:crossAx val="2032692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1.3791178828757139E-2"/>
          <c:y val="0.84749106159921661"/>
          <c:w val="0.28054744441393209"/>
          <c:h val="0.13769492783630138"/>
        </c:manualLayout>
      </c:layout>
      <c:txPr>
        <a:bodyPr/>
        <a:lstStyle/>
        <a:p>
          <a:pPr>
            <a:defRPr lang="uk-UA" sz="1400"/>
          </a:pPr>
          <a:endParaRPr lang="ru-RU"/>
        </a:p>
      </c:txPr>
    </c:legend>
    <c:plotVisOnly val="1"/>
    <c:dispBlanksAs val="gap"/>
  </c:chart>
  <c:spPr>
    <a:ln>
      <a:solidFill>
        <a:srgbClr val="00B050"/>
      </a:solidFill>
    </a:ln>
  </c:spPr>
  <c:txPr>
    <a:bodyPr/>
    <a:lstStyle/>
    <a:p>
      <a:pPr>
        <a:defRPr sz="1800"/>
      </a:pPr>
      <a:endParaRPr lang="ru-RU"/>
    </a:p>
  </c:txPr>
  <c:externalData r:id="rId1"/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A101DA-0966-4807-B5F1-4503C5F85A5B}" type="doc">
      <dgm:prSet loTypeId="urn:microsoft.com/office/officeart/2005/8/layout/pyramid2" loCatId="pyramid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D6C52E4-216C-44E2-B06A-BFABCD00CE75}">
      <dgm:prSet custT="1"/>
      <dgm:spPr>
        <a:solidFill>
          <a:schemeClr val="bg2">
            <a:lumMod val="75000"/>
            <a:alpha val="90000"/>
          </a:schemeClr>
        </a:solidFill>
      </dgm:spPr>
      <dgm:t>
        <a:bodyPr/>
        <a:lstStyle/>
        <a:p>
          <a:pPr rtl="0"/>
          <a:r>
            <a:rPr lang="ru-RU" sz="1400" dirty="0" err="1" smtClean="0"/>
            <a:t>Продовжити</a:t>
          </a:r>
          <a:r>
            <a:rPr lang="ru-RU" sz="1400" dirty="0" smtClean="0"/>
            <a:t> участь в </a:t>
          </a:r>
          <a:r>
            <a:rPr lang="ru-RU" sz="1400" dirty="0" err="1" smtClean="0"/>
            <a:t>освітній</a:t>
          </a:r>
          <a:r>
            <a:rPr lang="ru-RU" sz="1400" dirty="0" smtClean="0"/>
            <a:t> </a:t>
          </a:r>
          <a:r>
            <a:rPr lang="ru-RU" sz="1400" dirty="0" err="1" smtClean="0"/>
            <a:t>програмі</a:t>
          </a:r>
          <a:r>
            <a:rPr lang="ru-RU" sz="1400" dirty="0" smtClean="0"/>
            <a:t> </a:t>
          </a:r>
          <a:r>
            <a:rPr lang="ru-RU" sz="1400" dirty="0" err="1" smtClean="0"/>
            <a:t>Європейського</a:t>
          </a:r>
          <a:r>
            <a:rPr lang="ru-RU" sz="1400" dirty="0" smtClean="0"/>
            <a:t> Союзу </a:t>
          </a:r>
          <a:r>
            <a:rPr lang="ru-RU" sz="1400" dirty="0" err="1" smtClean="0"/>
            <a:t>імені</a:t>
          </a:r>
          <a:r>
            <a:rPr lang="ru-RU" sz="1400" dirty="0" smtClean="0"/>
            <a:t> Жана Моне.</a:t>
          </a:r>
          <a:endParaRPr lang="ru-RU" sz="1400" dirty="0"/>
        </a:p>
      </dgm:t>
    </dgm:pt>
    <dgm:pt modelId="{3702B20C-FF3D-4B2F-B392-28F3F875EC22}" type="parTrans" cxnId="{67525E06-C68E-41E4-B7E6-CBC94AD5166D}">
      <dgm:prSet/>
      <dgm:spPr/>
      <dgm:t>
        <a:bodyPr/>
        <a:lstStyle/>
        <a:p>
          <a:endParaRPr lang="ru-RU"/>
        </a:p>
      </dgm:t>
    </dgm:pt>
    <dgm:pt modelId="{6DAF21B0-3C73-4E8B-90AE-ED680B193E6E}" type="sibTrans" cxnId="{67525E06-C68E-41E4-B7E6-CBC94AD5166D}">
      <dgm:prSet/>
      <dgm:spPr/>
      <dgm:t>
        <a:bodyPr/>
        <a:lstStyle/>
        <a:p>
          <a:endParaRPr lang="ru-RU"/>
        </a:p>
      </dgm:t>
    </dgm:pt>
    <dgm:pt modelId="{AD922AA5-49B8-4C60-BEE2-6B6F2E35409F}">
      <dgm:prSet custT="1"/>
      <dgm:spPr>
        <a:solidFill>
          <a:srgbClr val="92D050">
            <a:alpha val="90000"/>
          </a:srgbClr>
        </a:solidFill>
      </dgm:spPr>
      <dgm:t>
        <a:bodyPr/>
        <a:lstStyle/>
        <a:p>
          <a:pPr rtl="0"/>
          <a:r>
            <a:rPr lang="uk-UA" sz="1400" dirty="0" smtClean="0"/>
            <a:t>Продовжити роботу з спільним </a:t>
          </a:r>
          <a:r>
            <a:rPr lang="uk-UA" sz="1400" dirty="0" err="1" smtClean="0"/>
            <a:t>проєктом</a:t>
          </a:r>
          <a:r>
            <a:rPr lang="uk-UA" sz="1400" dirty="0" smtClean="0"/>
            <a:t> «Підвищення спроможності університетів ініціювати та брати участь в </a:t>
          </a:r>
          <a:r>
            <a:rPr lang="uk-UA" sz="1400" dirty="0" err="1" smtClean="0"/>
            <a:t>кластерному</a:t>
          </a:r>
          <a:r>
            <a:rPr lang="uk-UA" sz="1400" dirty="0" smtClean="0"/>
            <a:t> розвитку на принципах </a:t>
          </a:r>
          <a:r>
            <a:rPr lang="uk-UA" sz="1400" dirty="0" err="1" smtClean="0"/>
            <a:t>інноваційності</a:t>
          </a:r>
          <a:r>
            <a:rPr lang="uk-UA" sz="1400" dirty="0" smtClean="0"/>
            <a:t> та сталості» Програми «ERASMUS+» «Розвиток потенціалу вищої освіти». </a:t>
          </a:r>
          <a:endParaRPr lang="ru-RU" sz="1400" dirty="0"/>
        </a:p>
      </dgm:t>
    </dgm:pt>
    <dgm:pt modelId="{46385450-4993-40D0-B52B-278E2F9EFF7D}" type="parTrans" cxnId="{61840F53-2583-4CD4-96B8-262EC89A1EF2}">
      <dgm:prSet/>
      <dgm:spPr/>
      <dgm:t>
        <a:bodyPr/>
        <a:lstStyle/>
        <a:p>
          <a:endParaRPr lang="ru-RU"/>
        </a:p>
      </dgm:t>
    </dgm:pt>
    <dgm:pt modelId="{D71F82B0-18A3-452D-9C2B-AB54D2EB9DEA}" type="sibTrans" cxnId="{61840F53-2583-4CD4-96B8-262EC89A1EF2}">
      <dgm:prSet/>
      <dgm:spPr/>
      <dgm:t>
        <a:bodyPr/>
        <a:lstStyle/>
        <a:p>
          <a:endParaRPr lang="ru-RU"/>
        </a:p>
      </dgm:t>
    </dgm:pt>
    <dgm:pt modelId="{139564AB-EDA0-4B90-BF44-C48D103EF92C}">
      <dgm:prSet custT="1"/>
      <dgm:spPr>
        <a:solidFill>
          <a:srgbClr val="00B0F0">
            <a:alpha val="90000"/>
          </a:srgbClr>
        </a:solidFill>
      </dgm:spPr>
      <dgm:t>
        <a:bodyPr/>
        <a:lstStyle/>
        <a:p>
          <a:pPr rtl="0"/>
          <a:r>
            <a:rPr lang="ru-RU" sz="1400" dirty="0" smtClean="0"/>
            <a:t>-  </a:t>
          </a:r>
          <a:r>
            <a:rPr lang="ru-RU" sz="1400" dirty="0" err="1" smtClean="0"/>
            <a:t>Українсько-Французького</a:t>
          </a:r>
          <a:r>
            <a:rPr lang="ru-RU" sz="1400" dirty="0" smtClean="0"/>
            <a:t> </a:t>
          </a:r>
          <a:r>
            <a:rPr lang="ru-RU" sz="1400" dirty="0" smtClean="0"/>
            <a:t>центру;</a:t>
          </a:r>
          <a:endParaRPr lang="ru-RU" sz="1400" dirty="0"/>
        </a:p>
      </dgm:t>
    </dgm:pt>
    <dgm:pt modelId="{CE13659B-F551-4B3F-96DD-A829B6E8FC1B}" type="parTrans" cxnId="{1C385485-5642-47DA-AFA4-E7767A0F02B2}">
      <dgm:prSet/>
      <dgm:spPr/>
      <dgm:t>
        <a:bodyPr/>
        <a:lstStyle/>
        <a:p>
          <a:endParaRPr lang="ru-RU"/>
        </a:p>
      </dgm:t>
    </dgm:pt>
    <dgm:pt modelId="{1B212109-13DB-47AB-9196-90BBD8F18B75}" type="sibTrans" cxnId="{1C385485-5642-47DA-AFA4-E7767A0F02B2}">
      <dgm:prSet/>
      <dgm:spPr/>
      <dgm:t>
        <a:bodyPr/>
        <a:lstStyle/>
        <a:p>
          <a:endParaRPr lang="ru-RU"/>
        </a:p>
      </dgm:t>
    </dgm:pt>
    <dgm:pt modelId="{4A58A48E-4996-45EA-BBB9-A8ACC1B854EC}">
      <dgm:prSet custT="1"/>
      <dgm:spPr>
        <a:solidFill>
          <a:srgbClr val="CC00FF">
            <a:alpha val="89804"/>
          </a:srgbClr>
        </a:solidFill>
      </dgm:spPr>
      <dgm:t>
        <a:bodyPr/>
        <a:lstStyle/>
        <a:p>
          <a:pPr rtl="0"/>
          <a:r>
            <a:rPr lang="uk-UA" sz="1400" dirty="0" smtClean="0"/>
            <a:t>Продовжити роботу по налагодженню наукових контактів з ЗВО України та світу</a:t>
          </a:r>
          <a:r>
            <a:rPr lang="ru-RU" sz="1400" dirty="0" smtClean="0"/>
            <a:t>.</a:t>
          </a:r>
          <a:endParaRPr lang="ru-RU" sz="1400" dirty="0"/>
        </a:p>
      </dgm:t>
    </dgm:pt>
    <dgm:pt modelId="{871A24C0-6E04-49E4-A29E-8229061D0DD7}" type="parTrans" cxnId="{BB345005-F500-467D-A0E5-651F2BC16247}">
      <dgm:prSet/>
      <dgm:spPr/>
      <dgm:t>
        <a:bodyPr/>
        <a:lstStyle/>
        <a:p>
          <a:endParaRPr lang="ru-RU"/>
        </a:p>
      </dgm:t>
    </dgm:pt>
    <dgm:pt modelId="{EDD4B37B-E51C-442E-84DB-67F0BE84EFFE}" type="sibTrans" cxnId="{BB345005-F500-467D-A0E5-651F2BC16247}">
      <dgm:prSet/>
      <dgm:spPr/>
      <dgm:t>
        <a:bodyPr/>
        <a:lstStyle/>
        <a:p>
          <a:endParaRPr lang="ru-RU"/>
        </a:p>
      </dgm:t>
    </dgm:pt>
    <dgm:pt modelId="{0CA965F1-5FF4-4555-B1B4-82734E7E0B6C}">
      <dgm:prSet custT="1"/>
      <dgm:spPr>
        <a:solidFill>
          <a:srgbClr val="FFC000">
            <a:alpha val="90000"/>
          </a:srgbClr>
        </a:solidFill>
      </dgm:spPr>
      <dgm:t>
        <a:bodyPr/>
        <a:lstStyle/>
        <a:p>
          <a:pPr rtl="0"/>
          <a:r>
            <a:rPr lang="uk-UA" sz="1400" dirty="0" smtClean="0"/>
            <a:t>-  Українсько-Канадського Центру;</a:t>
          </a:r>
          <a:endParaRPr lang="ru-RU" sz="1400" dirty="0"/>
        </a:p>
      </dgm:t>
    </dgm:pt>
    <dgm:pt modelId="{AAAE2301-582D-47BF-9FBB-0394E2EBB9B8}" type="parTrans" cxnId="{6FA6960A-7D4B-43E3-8CFD-917FB0C476E4}">
      <dgm:prSet/>
      <dgm:spPr/>
      <dgm:t>
        <a:bodyPr/>
        <a:lstStyle/>
        <a:p>
          <a:endParaRPr lang="ru-RU"/>
        </a:p>
      </dgm:t>
    </dgm:pt>
    <dgm:pt modelId="{BEC4040E-3A39-4446-BE0C-AD68ECF9CBEC}" type="sibTrans" cxnId="{6FA6960A-7D4B-43E3-8CFD-917FB0C476E4}">
      <dgm:prSet/>
      <dgm:spPr/>
      <dgm:t>
        <a:bodyPr/>
        <a:lstStyle/>
        <a:p>
          <a:endParaRPr lang="ru-RU"/>
        </a:p>
      </dgm:t>
    </dgm:pt>
    <dgm:pt modelId="{39ABB31E-599A-4DF4-B033-6C0DB7B63B42}">
      <dgm:prSet custT="1"/>
      <dgm:spPr>
        <a:solidFill>
          <a:srgbClr val="00B050">
            <a:alpha val="90000"/>
          </a:srgbClr>
        </a:solidFill>
      </dgm:spPr>
      <dgm:t>
        <a:bodyPr/>
        <a:lstStyle/>
        <a:p>
          <a:pPr rtl="0"/>
          <a:r>
            <a:rPr lang="uk-UA" sz="1400" dirty="0" smtClean="0"/>
            <a:t>-  національного контактного пункту рамкової програми ЄС з досліджень та інновацій «Горизонт 2020» за тематичним напрямом «Малі та середні підприємства». </a:t>
          </a:r>
          <a:endParaRPr lang="ru-RU" sz="1400" dirty="0"/>
        </a:p>
      </dgm:t>
    </dgm:pt>
    <dgm:pt modelId="{1809BAD1-C5E7-49D4-A8D9-43EB51EFDADF}" type="parTrans" cxnId="{5768CCAD-999D-4177-9A92-34BC16B5A9EA}">
      <dgm:prSet/>
      <dgm:spPr/>
      <dgm:t>
        <a:bodyPr/>
        <a:lstStyle/>
        <a:p>
          <a:endParaRPr lang="ru-RU"/>
        </a:p>
      </dgm:t>
    </dgm:pt>
    <dgm:pt modelId="{1FB810E5-E08A-47D3-BD5D-0F7037079A2C}" type="sibTrans" cxnId="{5768CCAD-999D-4177-9A92-34BC16B5A9EA}">
      <dgm:prSet/>
      <dgm:spPr/>
      <dgm:t>
        <a:bodyPr/>
        <a:lstStyle/>
        <a:p>
          <a:endParaRPr lang="ru-RU"/>
        </a:p>
      </dgm:t>
    </dgm:pt>
    <dgm:pt modelId="{FB6DB0C6-B14A-4653-9ACA-064F1AD573C0}">
      <dgm:prSet custT="1"/>
      <dgm:spPr>
        <a:solidFill>
          <a:schemeClr val="accent1">
            <a:alpha val="90000"/>
          </a:schemeClr>
        </a:solidFill>
      </dgm:spPr>
      <dgm:t>
        <a:bodyPr/>
        <a:lstStyle/>
        <a:p>
          <a:pPr rtl="0"/>
          <a:r>
            <a:rPr lang="uk-UA" sz="1000" dirty="0" smtClean="0"/>
            <a:t>. </a:t>
          </a:r>
          <a:r>
            <a:rPr lang="uk-UA" sz="1600" dirty="0" smtClean="0"/>
            <a:t>Активізувати  </a:t>
          </a:r>
          <a:r>
            <a:rPr lang="ru-RU" sz="1600" dirty="0" smtClean="0"/>
            <a:t>роботу</a:t>
          </a:r>
          <a:r>
            <a:rPr lang="uk-UA" sz="1600" dirty="0" smtClean="0"/>
            <a:t>:</a:t>
          </a:r>
          <a:endParaRPr lang="ru-RU" sz="1600" dirty="0"/>
        </a:p>
      </dgm:t>
    </dgm:pt>
    <dgm:pt modelId="{50B6E291-1055-476F-A6B7-64880EFCC509}" type="sibTrans" cxnId="{67115973-FF21-4059-AC05-693AEE894195}">
      <dgm:prSet/>
      <dgm:spPr/>
      <dgm:t>
        <a:bodyPr/>
        <a:lstStyle/>
        <a:p>
          <a:endParaRPr lang="ru-RU"/>
        </a:p>
      </dgm:t>
    </dgm:pt>
    <dgm:pt modelId="{B75840F0-3E8A-4A48-A88A-B0A9F1B3BBFC}" type="parTrans" cxnId="{67115973-FF21-4059-AC05-693AEE894195}">
      <dgm:prSet/>
      <dgm:spPr/>
      <dgm:t>
        <a:bodyPr/>
        <a:lstStyle/>
        <a:p>
          <a:endParaRPr lang="ru-RU"/>
        </a:p>
      </dgm:t>
    </dgm:pt>
    <dgm:pt modelId="{E2530EFA-9F58-4A5A-ABB1-3FE8BEE5D6CA}" type="pres">
      <dgm:prSet presAssocID="{FCA101DA-0966-4807-B5F1-4503C5F85A5B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4EEC7EE-09BB-4BC9-A7E7-D2E2BF65F6AB}" type="pres">
      <dgm:prSet presAssocID="{FCA101DA-0966-4807-B5F1-4503C5F85A5B}" presName="pyramid" presStyleLbl="node1" presStyleIdx="0" presStyleCnt="1" custScaleX="104322"/>
      <dgm:spPr/>
    </dgm:pt>
    <dgm:pt modelId="{BF5413A8-9767-45CF-AE2B-BF39A105B8B2}" type="pres">
      <dgm:prSet presAssocID="{FCA101DA-0966-4807-B5F1-4503C5F85A5B}" presName="theList" presStyleCnt="0"/>
      <dgm:spPr/>
    </dgm:pt>
    <dgm:pt modelId="{42DAA7AE-713D-43D3-855A-B2CEB719D08A}" type="pres">
      <dgm:prSet presAssocID="{FD6C52E4-216C-44E2-B06A-BFABCD00CE75}" presName="aNode" presStyleLbl="fgAcc1" presStyleIdx="0" presStyleCnt="7" custScaleX="143986" custScaleY="220426" custLinFactY="-104370" custLinFactNeighborX="-19184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7CE8B2-A161-4DB7-95F7-1089FF995598}" type="pres">
      <dgm:prSet presAssocID="{FD6C52E4-216C-44E2-B06A-BFABCD00CE75}" presName="aSpace" presStyleCnt="0"/>
      <dgm:spPr/>
    </dgm:pt>
    <dgm:pt modelId="{C216A23B-F4C2-4CB1-A0A2-61C1D3242281}" type="pres">
      <dgm:prSet presAssocID="{AD922AA5-49B8-4C60-BEE2-6B6F2E35409F}" presName="aNode" presStyleLbl="fgAcc1" presStyleIdx="1" presStyleCnt="7" custScaleX="205955" custScaleY="381634" custLinFactY="-52262" custLinFactNeighborX="-18098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6F2177-0A96-4AE0-8F01-6876F709DD94}" type="pres">
      <dgm:prSet presAssocID="{AD922AA5-49B8-4C60-BEE2-6B6F2E35409F}" presName="aSpace" presStyleCnt="0"/>
      <dgm:spPr/>
    </dgm:pt>
    <dgm:pt modelId="{A0C5CB9E-ABEF-4716-97F4-A25AE26DB455}" type="pres">
      <dgm:prSet presAssocID="{139564AB-EDA0-4B90-BF44-C48D103EF92C}" presName="aNode" presStyleLbl="fgAcc1" presStyleIdx="2" presStyleCnt="7" custScaleX="135476" custScaleY="236340" custLinFactY="559415" custLinFactNeighborX="-29764" custLinFactNeighborY="6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F1B7F3-281C-49CF-AAA4-927A2067A1FF}" type="pres">
      <dgm:prSet presAssocID="{139564AB-EDA0-4B90-BF44-C48D103EF92C}" presName="aSpace" presStyleCnt="0"/>
      <dgm:spPr/>
    </dgm:pt>
    <dgm:pt modelId="{88D843A1-2F0E-450F-87B1-6B599CB06A27}" type="pres">
      <dgm:prSet presAssocID="{4A58A48E-4996-45EA-BBB9-A8ACC1B854EC}" presName="aNode" presStyleLbl="fgAcc1" presStyleIdx="3" presStyleCnt="7" custScaleX="253846" custScaleY="178981" custLinFactY="-213767" custLinFactNeighborX="-25777" custLinFactNeighborY="-3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C97656-AA94-4322-A32F-3D658466F4CE}" type="pres">
      <dgm:prSet presAssocID="{4A58A48E-4996-45EA-BBB9-A8ACC1B854EC}" presName="aSpace" presStyleCnt="0"/>
      <dgm:spPr/>
    </dgm:pt>
    <dgm:pt modelId="{B54A6B1E-77BF-462B-B5E0-71EAAFB7C402}" type="pres">
      <dgm:prSet presAssocID="{FB6DB0C6-B14A-4653-9ACA-064F1AD573C0}" presName="aNode" presStyleLbl="fgAcc1" presStyleIdx="4" presStyleCnt="7" custScaleX="102781" custScaleY="160918" custLinFactY="-196238" custLinFactNeighborX="-22312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42928F-672E-4075-B84F-11EFD7AD5D9E}" type="pres">
      <dgm:prSet presAssocID="{FB6DB0C6-B14A-4653-9ACA-064F1AD573C0}" presName="aSpace" presStyleCnt="0"/>
      <dgm:spPr/>
    </dgm:pt>
    <dgm:pt modelId="{77C6F7A9-6703-4A19-9F50-602524683C72}" type="pres">
      <dgm:prSet presAssocID="{0CA965F1-5FF4-4555-B1B4-82734E7E0B6C}" presName="aNode" presStyleLbl="fgAcc1" presStyleIdx="5" presStyleCnt="7" custScaleX="123394" custScaleY="170039" custLinFactY="-175834" custLinFactNeighborX="-23905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5E2D59-C5AA-4DCE-A709-03C13B6EFF97}" type="pres">
      <dgm:prSet presAssocID="{0CA965F1-5FF4-4555-B1B4-82734E7E0B6C}" presName="aSpace" presStyleCnt="0"/>
      <dgm:spPr/>
    </dgm:pt>
    <dgm:pt modelId="{B34DCC64-0B2D-497F-9250-D3C6278C1F31}" type="pres">
      <dgm:prSet presAssocID="{39ABB31E-599A-4DF4-B033-6C0DB7B63B42}" presName="aNode" presStyleLbl="fgAcc1" presStyleIdx="6" presStyleCnt="7" custScaleX="164402" custScaleY="327945" custLinFactY="117714" custLinFactNeighborX="-18276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B831EC-62B7-45D7-8591-F93931537384}" type="pres">
      <dgm:prSet presAssocID="{39ABB31E-599A-4DF4-B033-6C0DB7B63B42}" presName="aSpace" presStyleCnt="0"/>
      <dgm:spPr/>
    </dgm:pt>
  </dgm:ptLst>
  <dgm:cxnLst>
    <dgm:cxn modelId="{6FA6960A-7D4B-43E3-8CFD-917FB0C476E4}" srcId="{FCA101DA-0966-4807-B5F1-4503C5F85A5B}" destId="{0CA965F1-5FF4-4555-B1B4-82734E7E0B6C}" srcOrd="5" destOrd="0" parTransId="{AAAE2301-582D-47BF-9FBB-0394E2EBB9B8}" sibTransId="{BEC4040E-3A39-4446-BE0C-AD68ECF9CBEC}"/>
    <dgm:cxn modelId="{C798F578-4139-465F-8308-E6E644D39F4F}" type="presOf" srcId="{FCA101DA-0966-4807-B5F1-4503C5F85A5B}" destId="{E2530EFA-9F58-4A5A-ABB1-3FE8BEE5D6CA}" srcOrd="0" destOrd="0" presId="urn:microsoft.com/office/officeart/2005/8/layout/pyramid2"/>
    <dgm:cxn modelId="{67115973-FF21-4059-AC05-693AEE894195}" srcId="{FCA101DA-0966-4807-B5F1-4503C5F85A5B}" destId="{FB6DB0C6-B14A-4653-9ACA-064F1AD573C0}" srcOrd="4" destOrd="0" parTransId="{B75840F0-3E8A-4A48-A88A-B0A9F1B3BBFC}" sibTransId="{50B6E291-1055-476F-A6B7-64880EFCC509}"/>
    <dgm:cxn modelId="{1C385485-5642-47DA-AFA4-E7767A0F02B2}" srcId="{FCA101DA-0966-4807-B5F1-4503C5F85A5B}" destId="{139564AB-EDA0-4B90-BF44-C48D103EF92C}" srcOrd="2" destOrd="0" parTransId="{CE13659B-F551-4B3F-96DD-A829B6E8FC1B}" sibTransId="{1B212109-13DB-47AB-9196-90BBD8F18B75}"/>
    <dgm:cxn modelId="{67525E06-C68E-41E4-B7E6-CBC94AD5166D}" srcId="{FCA101DA-0966-4807-B5F1-4503C5F85A5B}" destId="{FD6C52E4-216C-44E2-B06A-BFABCD00CE75}" srcOrd="0" destOrd="0" parTransId="{3702B20C-FF3D-4B2F-B392-28F3F875EC22}" sibTransId="{6DAF21B0-3C73-4E8B-90AE-ED680B193E6E}"/>
    <dgm:cxn modelId="{4861C91E-9304-4376-93A8-978A4FDF3886}" type="presOf" srcId="{4A58A48E-4996-45EA-BBB9-A8ACC1B854EC}" destId="{88D843A1-2F0E-450F-87B1-6B599CB06A27}" srcOrd="0" destOrd="0" presId="urn:microsoft.com/office/officeart/2005/8/layout/pyramid2"/>
    <dgm:cxn modelId="{BB345005-F500-467D-A0E5-651F2BC16247}" srcId="{FCA101DA-0966-4807-B5F1-4503C5F85A5B}" destId="{4A58A48E-4996-45EA-BBB9-A8ACC1B854EC}" srcOrd="3" destOrd="0" parTransId="{871A24C0-6E04-49E4-A29E-8229061D0DD7}" sibTransId="{EDD4B37B-E51C-442E-84DB-67F0BE84EFFE}"/>
    <dgm:cxn modelId="{61840F53-2583-4CD4-96B8-262EC89A1EF2}" srcId="{FCA101DA-0966-4807-B5F1-4503C5F85A5B}" destId="{AD922AA5-49B8-4C60-BEE2-6B6F2E35409F}" srcOrd="1" destOrd="0" parTransId="{46385450-4993-40D0-B52B-278E2F9EFF7D}" sibTransId="{D71F82B0-18A3-452D-9C2B-AB54D2EB9DEA}"/>
    <dgm:cxn modelId="{B1AAB944-BEDE-4844-AC3A-9E850C4DF7BA}" type="presOf" srcId="{FB6DB0C6-B14A-4653-9ACA-064F1AD573C0}" destId="{B54A6B1E-77BF-462B-B5E0-71EAAFB7C402}" srcOrd="0" destOrd="0" presId="urn:microsoft.com/office/officeart/2005/8/layout/pyramid2"/>
    <dgm:cxn modelId="{7A6FF752-6074-45E7-8FCF-5772984296AA}" type="presOf" srcId="{AD922AA5-49B8-4C60-BEE2-6B6F2E35409F}" destId="{C216A23B-F4C2-4CB1-A0A2-61C1D3242281}" srcOrd="0" destOrd="0" presId="urn:microsoft.com/office/officeart/2005/8/layout/pyramid2"/>
    <dgm:cxn modelId="{5768CCAD-999D-4177-9A92-34BC16B5A9EA}" srcId="{FCA101DA-0966-4807-B5F1-4503C5F85A5B}" destId="{39ABB31E-599A-4DF4-B033-6C0DB7B63B42}" srcOrd="6" destOrd="0" parTransId="{1809BAD1-C5E7-49D4-A8D9-43EB51EFDADF}" sibTransId="{1FB810E5-E08A-47D3-BD5D-0F7037079A2C}"/>
    <dgm:cxn modelId="{AA130599-8722-4E58-9E75-17F8993AE5F1}" type="presOf" srcId="{FD6C52E4-216C-44E2-B06A-BFABCD00CE75}" destId="{42DAA7AE-713D-43D3-855A-B2CEB719D08A}" srcOrd="0" destOrd="0" presId="urn:microsoft.com/office/officeart/2005/8/layout/pyramid2"/>
    <dgm:cxn modelId="{4F47A511-25EA-41FB-B53B-FD53244538F4}" type="presOf" srcId="{0CA965F1-5FF4-4555-B1B4-82734E7E0B6C}" destId="{77C6F7A9-6703-4A19-9F50-602524683C72}" srcOrd="0" destOrd="0" presId="urn:microsoft.com/office/officeart/2005/8/layout/pyramid2"/>
    <dgm:cxn modelId="{6B0D60A1-2DBC-413D-9EB6-2A38552F9659}" type="presOf" srcId="{39ABB31E-599A-4DF4-B033-6C0DB7B63B42}" destId="{B34DCC64-0B2D-497F-9250-D3C6278C1F31}" srcOrd="0" destOrd="0" presId="urn:microsoft.com/office/officeart/2005/8/layout/pyramid2"/>
    <dgm:cxn modelId="{58ACB789-5807-4822-968F-5303F85404B7}" type="presOf" srcId="{139564AB-EDA0-4B90-BF44-C48D103EF92C}" destId="{A0C5CB9E-ABEF-4716-97F4-A25AE26DB455}" srcOrd="0" destOrd="0" presId="urn:microsoft.com/office/officeart/2005/8/layout/pyramid2"/>
    <dgm:cxn modelId="{24D36B00-823F-4680-8AAE-7020B0D20915}" type="presParOf" srcId="{E2530EFA-9F58-4A5A-ABB1-3FE8BEE5D6CA}" destId="{54EEC7EE-09BB-4BC9-A7E7-D2E2BF65F6AB}" srcOrd="0" destOrd="0" presId="urn:microsoft.com/office/officeart/2005/8/layout/pyramid2"/>
    <dgm:cxn modelId="{10C57BA9-6E71-40B6-A619-01F66AED42AE}" type="presParOf" srcId="{E2530EFA-9F58-4A5A-ABB1-3FE8BEE5D6CA}" destId="{BF5413A8-9767-45CF-AE2B-BF39A105B8B2}" srcOrd="1" destOrd="0" presId="urn:microsoft.com/office/officeart/2005/8/layout/pyramid2"/>
    <dgm:cxn modelId="{15ABBCD4-798A-41CA-A890-D89A52A58828}" type="presParOf" srcId="{BF5413A8-9767-45CF-AE2B-BF39A105B8B2}" destId="{42DAA7AE-713D-43D3-855A-B2CEB719D08A}" srcOrd="0" destOrd="0" presId="urn:microsoft.com/office/officeart/2005/8/layout/pyramid2"/>
    <dgm:cxn modelId="{20E43682-8741-468F-ACAC-D83FEB5B82CF}" type="presParOf" srcId="{BF5413A8-9767-45CF-AE2B-BF39A105B8B2}" destId="{117CE8B2-A161-4DB7-95F7-1089FF995598}" srcOrd="1" destOrd="0" presId="urn:microsoft.com/office/officeart/2005/8/layout/pyramid2"/>
    <dgm:cxn modelId="{146B282B-F50F-4B52-B113-1FCF7B9327CA}" type="presParOf" srcId="{BF5413A8-9767-45CF-AE2B-BF39A105B8B2}" destId="{C216A23B-F4C2-4CB1-A0A2-61C1D3242281}" srcOrd="2" destOrd="0" presId="urn:microsoft.com/office/officeart/2005/8/layout/pyramid2"/>
    <dgm:cxn modelId="{6D673E3A-2BD9-4865-A60A-F9EE789436F3}" type="presParOf" srcId="{BF5413A8-9767-45CF-AE2B-BF39A105B8B2}" destId="{DB6F2177-0A96-4AE0-8F01-6876F709DD94}" srcOrd="3" destOrd="0" presId="urn:microsoft.com/office/officeart/2005/8/layout/pyramid2"/>
    <dgm:cxn modelId="{3B54BBB2-F73F-4149-AF89-864920543F84}" type="presParOf" srcId="{BF5413A8-9767-45CF-AE2B-BF39A105B8B2}" destId="{A0C5CB9E-ABEF-4716-97F4-A25AE26DB455}" srcOrd="4" destOrd="0" presId="urn:microsoft.com/office/officeart/2005/8/layout/pyramid2"/>
    <dgm:cxn modelId="{0BDC72AF-F10B-4E8E-A005-3151373CD19E}" type="presParOf" srcId="{BF5413A8-9767-45CF-AE2B-BF39A105B8B2}" destId="{5BF1B7F3-281C-49CF-AAA4-927A2067A1FF}" srcOrd="5" destOrd="0" presId="urn:microsoft.com/office/officeart/2005/8/layout/pyramid2"/>
    <dgm:cxn modelId="{B35DB1F7-EA58-473B-8A89-96504B27A381}" type="presParOf" srcId="{BF5413A8-9767-45CF-AE2B-BF39A105B8B2}" destId="{88D843A1-2F0E-450F-87B1-6B599CB06A27}" srcOrd="6" destOrd="0" presId="urn:microsoft.com/office/officeart/2005/8/layout/pyramid2"/>
    <dgm:cxn modelId="{FCF3ECBB-61D5-473C-BD6C-7535D6C302D1}" type="presParOf" srcId="{BF5413A8-9767-45CF-AE2B-BF39A105B8B2}" destId="{FFC97656-AA94-4322-A32F-3D658466F4CE}" srcOrd="7" destOrd="0" presId="urn:microsoft.com/office/officeart/2005/8/layout/pyramid2"/>
    <dgm:cxn modelId="{09A8640E-C3AD-47BB-A7BD-24E07EFDC20C}" type="presParOf" srcId="{BF5413A8-9767-45CF-AE2B-BF39A105B8B2}" destId="{B54A6B1E-77BF-462B-B5E0-71EAAFB7C402}" srcOrd="8" destOrd="0" presId="urn:microsoft.com/office/officeart/2005/8/layout/pyramid2"/>
    <dgm:cxn modelId="{E1DF0EF1-4A07-47C5-88CA-FAB1ED86808B}" type="presParOf" srcId="{BF5413A8-9767-45CF-AE2B-BF39A105B8B2}" destId="{5542928F-672E-4075-B84F-11EFD7AD5D9E}" srcOrd="9" destOrd="0" presId="urn:microsoft.com/office/officeart/2005/8/layout/pyramid2"/>
    <dgm:cxn modelId="{3B9451C1-F448-4E73-AF18-101A650F1461}" type="presParOf" srcId="{BF5413A8-9767-45CF-AE2B-BF39A105B8B2}" destId="{77C6F7A9-6703-4A19-9F50-602524683C72}" srcOrd="10" destOrd="0" presId="urn:microsoft.com/office/officeart/2005/8/layout/pyramid2"/>
    <dgm:cxn modelId="{C1B72E7B-C205-4DBB-93F2-971643EB475F}" type="presParOf" srcId="{BF5413A8-9767-45CF-AE2B-BF39A105B8B2}" destId="{9A5E2D59-C5AA-4DCE-A709-03C13B6EFF97}" srcOrd="11" destOrd="0" presId="urn:microsoft.com/office/officeart/2005/8/layout/pyramid2"/>
    <dgm:cxn modelId="{4283CA0D-781D-4641-8739-AD1214C16722}" type="presParOf" srcId="{BF5413A8-9767-45CF-AE2B-BF39A105B8B2}" destId="{B34DCC64-0B2D-497F-9250-D3C6278C1F31}" srcOrd="12" destOrd="0" presId="urn:microsoft.com/office/officeart/2005/8/layout/pyramid2"/>
    <dgm:cxn modelId="{50A6A76F-1738-470E-B13E-6391AB19F3BD}" type="presParOf" srcId="{BF5413A8-9767-45CF-AE2B-BF39A105B8B2}" destId="{F9B831EC-62B7-45D7-8591-F93931537384}" srcOrd="13" destOrd="0" presId="urn:microsoft.com/office/officeart/2005/8/layout/pyramid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E68FEF-C043-4926-9951-936BD3EF4CF8}" type="doc">
      <dgm:prSet loTypeId="urn:microsoft.com/office/officeart/2005/8/layout/target3" loCatId="relationship" qsTypeId="urn:microsoft.com/office/officeart/2005/8/quickstyle/3d1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BFF50CA2-40EE-49C8-854F-8E00946DA57D}">
      <dgm:prSet custT="1"/>
      <dgm:spPr>
        <a:solidFill>
          <a:srgbClr val="00B050"/>
        </a:solidFill>
      </dgm:spPr>
      <dgm:t>
        <a:bodyPr/>
        <a:lstStyle/>
        <a:p>
          <a:pPr rtl="0"/>
          <a:r>
            <a:rPr lang="uk-UA" sz="1400" dirty="0" smtClean="0"/>
            <a:t>Взяти участь:</a:t>
          </a:r>
          <a:endParaRPr lang="ru-RU" sz="1400" dirty="0"/>
        </a:p>
      </dgm:t>
    </dgm:pt>
    <dgm:pt modelId="{ED1CCA32-B0E4-4150-9727-81A4D56AE19B}" type="parTrans" cxnId="{DEDE65E6-442C-43B8-9498-9A9F229E3B9E}">
      <dgm:prSet/>
      <dgm:spPr/>
      <dgm:t>
        <a:bodyPr/>
        <a:lstStyle/>
        <a:p>
          <a:endParaRPr lang="ru-RU"/>
        </a:p>
      </dgm:t>
    </dgm:pt>
    <dgm:pt modelId="{5927FDF1-CDE5-4181-A2A7-BABD1245EFA1}" type="sibTrans" cxnId="{DEDE65E6-442C-43B8-9498-9A9F229E3B9E}">
      <dgm:prSet/>
      <dgm:spPr/>
      <dgm:t>
        <a:bodyPr/>
        <a:lstStyle/>
        <a:p>
          <a:endParaRPr lang="ru-RU"/>
        </a:p>
      </dgm:t>
    </dgm:pt>
    <dgm:pt modelId="{EE885236-4EA5-42DD-8EC5-61E976FAB91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uk-UA" sz="1400" dirty="0" smtClean="0"/>
            <a:t>- у конкурсі на Держбюджетне фінансування проектів МОН  України; </a:t>
          </a:r>
          <a:endParaRPr lang="ru-RU" sz="1400" dirty="0"/>
        </a:p>
      </dgm:t>
    </dgm:pt>
    <dgm:pt modelId="{2500B533-2A32-4445-9916-17E3AEDA01C8}" type="parTrans" cxnId="{E5A532D5-33FF-4E2E-BA16-7CCFA6CDAB08}">
      <dgm:prSet/>
      <dgm:spPr/>
      <dgm:t>
        <a:bodyPr/>
        <a:lstStyle/>
        <a:p>
          <a:endParaRPr lang="ru-RU"/>
        </a:p>
      </dgm:t>
    </dgm:pt>
    <dgm:pt modelId="{0F2861AD-29F5-4EC1-82CE-1173B4523099}" type="sibTrans" cxnId="{E5A532D5-33FF-4E2E-BA16-7CCFA6CDAB08}">
      <dgm:prSet/>
      <dgm:spPr/>
      <dgm:t>
        <a:bodyPr/>
        <a:lstStyle/>
        <a:p>
          <a:endParaRPr lang="ru-RU"/>
        </a:p>
      </dgm:t>
    </dgm:pt>
    <dgm:pt modelId="{8BE43B2D-76C0-49CD-8DE8-B2200A4BEE75}">
      <dgm:prSet custT="1"/>
      <dgm:spPr>
        <a:solidFill>
          <a:srgbClr val="00B0F0"/>
        </a:solidFill>
      </dgm:spPr>
      <dgm:t>
        <a:bodyPr/>
        <a:lstStyle/>
        <a:p>
          <a:pPr rtl="0"/>
          <a:r>
            <a:rPr lang="uk-UA" sz="1400" dirty="0" smtClean="0"/>
            <a:t>- у міжнародних науково-дослідних проектах для отримання наукових </a:t>
          </a:r>
          <a:r>
            <a:rPr lang="uk-UA" sz="1400" dirty="0" smtClean="0"/>
            <a:t>грантів.</a:t>
          </a:r>
          <a:endParaRPr lang="ru-RU" sz="1400" dirty="0"/>
        </a:p>
      </dgm:t>
    </dgm:pt>
    <dgm:pt modelId="{CE64371C-9CA2-4500-80FB-28103BB24D3A}" type="parTrans" cxnId="{DFCF792F-7ABE-4C01-93B3-766AE036134A}">
      <dgm:prSet/>
      <dgm:spPr/>
      <dgm:t>
        <a:bodyPr/>
        <a:lstStyle/>
        <a:p>
          <a:endParaRPr lang="ru-RU"/>
        </a:p>
      </dgm:t>
    </dgm:pt>
    <dgm:pt modelId="{1E26795B-6A0C-4AC2-A93A-573611F01682}" type="sibTrans" cxnId="{DFCF792F-7ABE-4C01-93B3-766AE036134A}">
      <dgm:prSet/>
      <dgm:spPr/>
      <dgm:t>
        <a:bodyPr/>
        <a:lstStyle/>
        <a:p>
          <a:endParaRPr lang="ru-RU"/>
        </a:p>
      </dgm:t>
    </dgm:pt>
    <dgm:pt modelId="{F15187E8-9FD1-4EBA-95AB-3992F7D52571}">
      <dgm:prSet custT="1"/>
      <dgm:spPr>
        <a:solidFill>
          <a:srgbClr val="FFFF00"/>
        </a:solidFill>
      </dgm:spPr>
      <dgm:t>
        <a:bodyPr/>
        <a:lstStyle/>
        <a:p>
          <a:pPr rtl="0"/>
          <a:r>
            <a:rPr lang="uk-UA" sz="1400" dirty="0" smtClean="0"/>
            <a:t>Збільшити обсяги договорів на замовлення підприємств </a:t>
          </a:r>
          <a:r>
            <a:rPr lang="uk-UA" sz="1400" dirty="0" smtClean="0"/>
            <a:t>регіону.</a:t>
          </a:r>
          <a:endParaRPr lang="ru-RU" sz="1400" dirty="0"/>
        </a:p>
      </dgm:t>
    </dgm:pt>
    <dgm:pt modelId="{F7973D22-1D0D-4CF6-BDA2-410580F552B6}" type="parTrans" cxnId="{AD36DA5C-0B09-4187-BA11-B1A68F7CC155}">
      <dgm:prSet/>
      <dgm:spPr/>
      <dgm:t>
        <a:bodyPr/>
        <a:lstStyle/>
        <a:p>
          <a:endParaRPr lang="ru-RU"/>
        </a:p>
      </dgm:t>
    </dgm:pt>
    <dgm:pt modelId="{DE77002C-ED01-4F77-B9E5-5667D13F08F1}" type="sibTrans" cxnId="{AD36DA5C-0B09-4187-BA11-B1A68F7CC155}">
      <dgm:prSet/>
      <dgm:spPr/>
      <dgm:t>
        <a:bodyPr/>
        <a:lstStyle/>
        <a:p>
          <a:endParaRPr lang="ru-RU"/>
        </a:p>
      </dgm:t>
    </dgm:pt>
    <dgm:pt modelId="{512C1B05-5804-4E1C-A5F6-3E7C163369DE}">
      <dgm:prSet custT="1"/>
      <dgm:spPr>
        <a:solidFill>
          <a:schemeClr val="accent1">
            <a:alpha val="90000"/>
          </a:schemeClr>
        </a:solidFill>
      </dgm:spPr>
      <dgm:t>
        <a:bodyPr/>
        <a:lstStyle/>
        <a:p>
          <a:pPr rtl="0"/>
          <a:r>
            <a:rPr lang="uk-UA" sz="1400" dirty="0" smtClean="0"/>
            <a:t>Забезпечити розвиток наукових шкіл </a:t>
          </a:r>
          <a:r>
            <a:rPr lang="uk-UA" sz="1400" dirty="0" smtClean="0"/>
            <a:t>ЦНТУ. </a:t>
          </a:r>
          <a:endParaRPr lang="ru-RU" sz="1400" dirty="0"/>
        </a:p>
      </dgm:t>
    </dgm:pt>
    <dgm:pt modelId="{D023A707-B0B1-4494-8941-813A4D476D24}" type="parTrans" cxnId="{45630FB0-5093-479D-8EAC-7A5BCD8B93FE}">
      <dgm:prSet/>
      <dgm:spPr/>
      <dgm:t>
        <a:bodyPr/>
        <a:lstStyle/>
        <a:p>
          <a:endParaRPr lang="ru-RU"/>
        </a:p>
      </dgm:t>
    </dgm:pt>
    <dgm:pt modelId="{7C6562A2-6540-4ECD-B3A6-49C97C4D3681}" type="sibTrans" cxnId="{45630FB0-5093-479D-8EAC-7A5BCD8B93FE}">
      <dgm:prSet/>
      <dgm:spPr/>
      <dgm:t>
        <a:bodyPr/>
        <a:lstStyle/>
        <a:p>
          <a:endParaRPr lang="ru-RU"/>
        </a:p>
      </dgm:t>
    </dgm:pt>
    <dgm:pt modelId="{F1F02868-3534-44D9-801F-2F5F4F894DDA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pPr rtl="0"/>
          <a:r>
            <a:rPr lang="uk-UA" sz="1400" dirty="0" smtClean="0"/>
            <a:t>Продовжити роботу  з підготовки та публікації наукових статей у виданнях, які входять до </a:t>
          </a:r>
          <a:r>
            <a:rPr lang="uk-UA" sz="1400" dirty="0" err="1" smtClean="0"/>
            <a:t>наукометричних</a:t>
          </a:r>
          <a:r>
            <a:rPr lang="uk-UA" sz="1400" dirty="0" smtClean="0"/>
            <a:t> баз даних - </a:t>
          </a:r>
          <a:r>
            <a:rPr lang="en-US" sz="1400" dirty="0" smtClean="0"/>
            <a:t>Scopus,</a:t>
          </a:r>
          <a:r>
            <a:rPr lang="uk-UA" sz="1400" dirty="0" smtClean="0"/>
            <a:t> </a:t>
          </a:r>
          <a:r>
            <a:rPr lang="en-US" sz="1400" dirty="0" smtClean="0"/>
            <a:t>Web of Science, Copernicus, Google Scholar </a:t>
          </a:r>
          <a:r>
            <a:rPr lang="uk-UA" sz="1400" dirty="0" smtClean="0"/>
            <a:t>та </a:t>
          </a:r>
          <a:r>
            <a:rPr lang="uk-UA" sz="1400" dirty="0" smtClean="0"/>
            <a:t>інші</a:t>
          </a:r>
          <a:r>
            <a:rPr lang="uk-UA" sz="1600" dirty="0" smtClean="0"/>
            <a:t>.</a:t>
          </a:r>
          <a:r>
            <a:rPr lang="ru-RU" sz="1600" dirty="0" smtClean="0"/>
            <a:t> </a:t>
          </a:r>
          <a:endParaRPr lang="ru-RU" sz="1600" dirty="0"/>
        </a:p>
      </dgm:t>
    </dgm:pt>
    <dgm:pt modelId="{C0EF3191-7B07-4062-9430-017B41FEA5A8}" type="parTrans" cxnId="{8B01C9BB-3368-43A7-8D30-E1E285BF0A17}">
      <dgm:prSet/>
      <dgm:spPr/>
      <dgm:t>
        <a:bodyPr/>
        <a:lstStyle/>
        <a:p>
          <a:endParaRPr lang="ru-RU"/>
        </a:p>
      </dgm:t>
    </dgm:pt>
    <dgm:pt modelId="{92F9AA4E-7756-4D9D-B9CA-0959ACB36F81}" type="sibTrans" cxnId="{8B01C9BB-3368-43A7-8D30-E1E285BF0A17}">
      <dgm:prSet/>
      <dgm:spPr/>
      <dgm:t>
        <a:bodyPr/>
        <a:lstStyle/>
        <a:p>
          <a:endParaRPr lang="ru-RU"/>
        </a:p>
      </dgm:t>
    </dgm:pt>
    <dgm:pt modelId="{67132AC6-773D-4B53-81DB-26E88F28928A}" type="pres">
      <dgm:prSet presAssocID="{4BE68FEF-C043-4926-9951-936BD3EF4CF8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8D1BAA7-C6E7-4EA9-8505-105C42C04A82}" type="pres">
      <dgm:prSet presAssocID="{BFF50CA2-40EE-49C8-854F-8E00946DA57D}" presName="circle1" presStyleLbl="node1" presStyleIdx="0" presStyleCnt="6" custLinFactNeighborX="9082" custLinFactNeighborY="-67"/>
      <dgm:spPr/>
    </dgm:pt>
    <dgm:pt modelId="{1F417338-6BBE-4775-80E6-E5EB9697F438}" type="pres">
      <dgm:prSet presAssocID="{BFF50CA2-40EE-49C8-854F-8E00946DA57D}" presName="space" presStyleCnt="0"/>
      <dgm:spPr/>
    </dgm:pt>
    <dgm:pt modelId="{F9E81A97-FCC3-402D-92F0-F4CAD20D712F}" type="pres">
      <dgm:prSet presAssocID="{BFF50CA2-40EE-49C8-854F-8E00946DA57D}" presName="rect1" presStyleLbl="alignAcc1" presStyleIdx="0" presStyleCnt="6" custScaleY="152597" custLinFactNeighborX="1695" custLinFactNeighborY="-1204"/>
      <dgm:spPr/>
      <dgm:t>
        <a:bodyPr/>
        <a:lstStyle/>
        <a:p>
          <a:endParaRPr lang="ru-RU"/>
        </a:p>
      </dgm:t>
    </dgm:pt>
    <dgm:pt modelId="{52F76D4F-8C55-436F-B3D3-C99373160CAC}" type="pres">
      <dgm:prSet presAssocID="{EE885236-4EA5-42DD-8EC5-61E976FAB917}" presName="vertSpace2" presStyleLbl="node1" presStyleIdx="0" presStyleCnt="6"/>
      <dgm:spPr/>
    </dgm:pt>
    <dgm:pt modelId="{997E0349-50E8-4388-B5E0-3295E2F90126}" type="pres">
      <dgm:prSet presAssocID="{EE885236-4EA5-42DD-8EC5-61E976FAB917}" presName="circle2" presStyleLbl="node1" presStyleIdx="1" presStyleCnt="6"/>
      <dgm:spPr/>
    </dgm:pt>
    <dgm:pt modelId="{028C01B9-EA41-4B74-ABFB-893CA4739B12}" type="pres">
      <dgm:prSet presAssocID="{EE885236-4EA5-42DD-8EC5-61E976FAB917}" presName="rect2" presStyleLbl="alignAcc1" presStyleIdx="1" presStyleCnt="6" custScaleX="112860" custScaleY="150563" custLinFactNeighborX="-3218" custLinFactNeighborY="-4363"/>
      <dgm:spPr/>
      <dgm:t>
        <a:bodyPr/>
        <a:lstStyle/>
        <a:p>
          <a:endParaRPr lang="ru-RU"/>
        </a:p>
      </dgm:t>
    </dgm:pt>
    <dgm:pt modelId="{200C5EC4-87A5-4F24-A068-D580C35DD437}" type="pres">
      <dgm:prSet presAssocID="{8BE43B2D-76C0-49CD-8DE8-B2200A4BEE75}" presName="vertSpace3" presStyleLbl="node1" presStyleIdx="1" presStyleCnt="6"/>
      <dgm:spPr/>
    </dgm:pt>
    <dgm:pt modelId="{373D2EB5-C349-4535-B3FC-620CD1055021}" type="pres">
      <dgm:prSet presAssocID="{8BE43B2D-76C0-49CD-8DE8-B2200A4BEE75}" presName="circle3" presStyleLbl="node1" presStyleIdx="2" presStyleCnt="6"/>
      <dgm:spPr/>
    </dgm:pt>
    <dgm:pt modelId="{3749F3F2-9D66-4369-80A1-02A9023BA9D5}" type="pres">
      <dgm:prSet presAssocID="{8BE43B2D-76C0-49CD-8DE8-B2200A4BEE75}" presName="rect3" presStyleLbl="alignAcc1" presStyleIdx="2" presStyleCnt="6" custScaleX="121126" custScaleY="133494" custLinFactNeighborX="3079" custLinFactNeighborY="-12671"/>
      <dgm:spPr/>
      <dgm:t>
        <a:bodyPr/>
        <a:lstStyle/>
        <a:p>
          <a:endParaRPr lang="ru-RU"/>
        </a:p>
      </dgm:t>
    </dgm:pt>
    <dgm:pt modelId="{31E7A8D8-05AF-4522-987B-497F6E948099}" type="pres">
      <dgm:prSet presAssocID="{F15187E8-9FD1-4EBA-95AB-3992F7D52571}" presName="vertSpace4" presStyleLbl="node1" presStyleIdx="2" presStyleCnt="6"/>
      <dgm:spPr/>
    </dgm:pt>
    <dgm:pt modelId="{4377789D-4414-40B7-9C6C-26D4CE2B9DF0}" type="pres">
      <dgm:prSet presAssocID="{F15187E8-9FD1-4EBA-95AB-3992F7D52571}" presName="circle4" presStyleLbl="node1" presStyleIdx="3" presStyleCnt="6"/>
      <dgm:spPr/>
    </dgm:pt>
    <dgm:pt modelId="{2B87C077-E8EE-4B36-8011-FD117C5752D7}" type="pres">
      <dgm:prSet presAssocID="{F15187E8-9FD1-4EBA-95AB-3992F7D52571}" presName="rect4" presStyleLbl="alignAcc1" presStyleIdx="3" presStyleCnt="6" custScaleX="121044" custScaleY="113027" custLinFactNeighborX="-10714" custLinFactNeighborY="-19536"/>
      <dgm:spPr/>
      <dgm:t>
        <a:bodyPr/>
        <a:lstStyle/>
        <a:p>
          <a:endParaRPr lang="ru-RU"/>
        </a:p>
      </dgm:t>
    </dgm:pt>
    <dgm:pt modelId="{05F21C93-2C2A-4690-8EA5-1833DFB3ACCF}" type="pres">
      <dgm:prSet presAssocID="{512C1B05-5804-4E1C-A5F6-3E7C163369DE}" presName="vertSpace5" presStyleLbl="node1" presStyleIdx="3" presStyleCnt="6"/>
      <dgm:spPr/>
    </dgm:pt>
    <dgm:pt modelId="{DFB09203-7F02-4F52-9983-D2748FD79EE7}" type="pres">
      <dgm:prSet presAssocID="{512C1B05-5804-4E1C-A5F6-3E7C163369DE}" presName="circle5" presStyleLbl="node1" presStyleIdx="4" presStyleCnt="6"/>
      <dgm:spPr/>
    </dgm:pt>
    <dgm:pt modelId="{22F63189-3776-4481-B7D7-C1653489BF31}" type="pres">
      <dgm:prSet presAssocID="{512C1B05-5804-4E1C-A5F6-3E7C163369DE}" presName="rect5" presStyleLbl="alignAcc1" presStyleIdx="4" presStyleCnt="6" custScaleX="129312" custScaleY="72417" custLinFactNeighborX="-853" custLinFactNeighborY="-32053"/>
      <dgm:spPr/>
      <dgm:t>
        <a:bodyPr/>
        <a:lstStyle/>
        <a:p>
          <a:endParaRPr lang="ru-RU"/>
        </a:p>
      </dgm:t>
    </dgm:pt>
    <dgm:pt modelId="{0423EFD1-FBF3-4A17-B2F7-6C9932461DED}" type="pres">
      <dgm:prSet presAssocID="{F1F02868-3534-44D9-801F-2F5F4F894DDA}" presName="vertSpace6" presStyleLbl="node1" presStyleIdx="4" presStyleCnt="6"/>
      <dgm:spPr/>
    </dgm:pt>
    <dgm:pt modelId="{EDC9658F-0A09-4679-A811-2B6C9F8A13FF}" type="pres">
      <dgm:prSet presAssocID="{F1F02868-3534-44D9-801F-2F5F4F894DDA}" presName="circle6" presStyleLbl="node1" presStyleIdx="5" presStyleCnt="6"/>
      <dgm:spPr/>
    </dgm:pt>
    <dgm:pt modelId="{48B18EA7-1AA4-4765-9AE1-6D5827E56504}" type="pres">
      <dgm:prSet presAssocID="{F1F02868-3534-44D9-801F-2F5F4F894DDA}" presName="rect6" presStyleLbl="alignAcc1" presStyleIdx="5" presStyleCnt="6" custScaleX="142857" custScaleY="265864" custLinFactY="100000" custLinFactNeighborX="-7626" custLinFactNeighborY="148250"/>
      <dgm:spPr/>
      <dgm:t>
        <a:bodyPr/>
        <a:lstStyle/>
        <a:p>
          <a:endParaRPr lang="ru-RU"/>
        </a:p>
      </dgm:t>
    </dgm:pt>
    <dgm:pt modelId="{FE70ED2C-DF18-450F-9261-7546DA79A5B0}" type="pres">
      <dgm:prSet presAssocID="{BFF50CA2-40EE-49C8-854F-8E00946DA57D}" presName="rect1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7BCE11-264E-4696-BF88-FF5564F1F562}" type="pres">
      <dgm:prSet presAssocID="{EE885236-4EA5-42DD-8EC5-61E976FAB917}" presName="rect2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43D6DC-2EAD-4A58-873E-BA69AF2BA9B7}" type="pres">
      <dgm:prSet presAssocID="{8BE43B2D-76C0-49CD-8DE8-B2200A4BEE75}" presName="rect3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CE1CEA-46E8-4480-8BE8-3D3B31312FD9}" type="pres">
      <dgm:prSet presAssocID="{F15187E8-9FD1-4EBA-95AB-3992F7D52571}" presName="rect4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10F544-4630-4776-891C-48C3952AFD3D}" type="pres">
      <dgm:prSet presAssocID="{512C1B05-5804-4E1C-A5F6-3E7C163369DE}" presName="rect5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EF1AA1-0F07-4955-9E44-FEBECBE0317C}" type="pres">
      <dgm:prSet presAssocID="{F1F02868-3534-44D9-801F-2F5F4F894DDA}" presName="rect6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EDE65E6-442C-43B8-9498-9A9F229E3B9E}" srcId="{4BE68FEF-C043-4926-9951-936BD3EF4CF8}" destId="{BFF50CA2-40EE-49C8-854F-8E00946DA57D}" srcOrd="0" destOrd="0" parTransId="{ED1CCA32-B0E4-4150-9727-81A4D56AE19B}" sibTransId="{5927FDF1-CDE5-4181-A2A7-BABD1245EFA1}"/>
    <dgm:cxn modelId="{23599532-AED5-4A35-BAE6-5299D037AFA2}" type="presOf" srcId="{8BE43B2D-76C0-49CD-8DE8-B2200A4BEE75}" destId="{3749F3F2-9D66-4369-80A1-02A9023BA9D5}" srcOrd="0" destOrd="0" presId="urn:microsoft.com/office/officeart/2005/8/layout/target3"/>
    <dgm:cxn modelId="{8B01C9BB-3368-43A7-8D30-E1E285BF0A17}" srcId="{4BE68FEF-C043-4926-9951-936BD3EF4CF8}" destId="{F1F02868-3534-44D9-801F-2F5F4F894DDA}" srcOrd="5" destOrd="0" parTransId="{C0EF3191-7B07-4062-9430-017B41FEA5A8}" sibTransId="{92F9AA4E-7756-4D9D-B9CA-0959ACB36F81}"/>
    <dgm:cxn modelId="{DFCF792F-7ABE-4C01-93B3-766AE036134A}" srcId="{4BE68FEF-C043-4926-9951-936BD3EF4CF8}" destId="{8BE43B2D-76C0-49CD-8DE8-B2200A4BEE75}" srcOrd="2" destOrd="0" parTransId="{CE64371C-9CA2-4500-80FB-28103BB24D3A}" sibTransId="{1E26795B-6A0C-4AC2-A93A-573611F01682}"/>
    <dgm:cxn modelId="{2C624F81-400C-4C17-B539-E2219F9D88AF}" type="presOf" srcId="{F15187E8-9FD1-4EBA-95AB-3992F7D52571}" destId="{CDCE1CEA-46E8-4480-8BE8-3D3B31312FD9}" srcOrd="1" destOrd="0" presId="urn:microsoft.com/office/officeart/2005/8/layout/target3"/>
    <dgm:cxn modelId="{E5A532D5-33FF-4E2E-BA16-7CCFA6CDAB08}" srcId="{4BE68FEF-C043-4926-9951-936BD3EF4CF8}" destId="{EE885236-4EA5-42DD-8EC5-61E976FAB917}" srcOrd="1" destOrd="0" parTransId="{2500B533-2A32-4445-9916-17E3AEDA01C8}" sibTransId="{0F2861AD-29F5-4EC1-82CE-1173B4523099}"/>
    <dgm:cxn modelId="{9C9E3001-7C9B-413C-B6E8-48E1F6E4B90A}" type="presOf" srcId="{F1F02868-3534-44D9-801F-2F5F4F894DDA}" destId="{48B18EA7-1AA4-4765-9AE1-6D5827E56504}" srcOrd="0" destOrd="0" presId="urn:microsoft.com/office/officeart/2005/8/layout/target3"/>
    <dgm:cxn modelId="{189F736B-858D-473A-9906-9585C3EBD01C}" type="presOf" srcId="{512C1B05-5804-4E1C-A5F6-3E7C163369DE}" destId="{9F10F544-4630-4776-891C-48C3952AFD3D}" srcOrd="1" destOrd="0" presId="urn:microsoft.com/office/officeart/2005/8/layout/target3"/>
    <dgm:cxn modelId="{2FE06B6A-FB1A-4E73-8A99-A042DDF93939}" type="presOf" srcId="{8BE43B2D-76C0-49CD-8DE8-B2200A4BEE75}" destId="{D443D6DC-2EAD-4A58-873E-BA69AF2BA9B7}" srcOrd="1" destOrd="0" presId="urn:microsoft.com/office/officeart/2005/8/layout/target3"/>
    <dgm:cxn modelId="{097439B2-1E21-40DF-915B-AA9906CC0D0F}" type="presOf" srcId="{512C1B05-5804-4E1C-A5F6-3E7C163369DE}" destId="{22F63189-3776-4481-B7D7-C1653489BF31}" srcOrd="0" destOrd="0" presId="urn:microsoft.com/office/officeart/2005/8/layout/target3"/>
    <dgm:cxn modelId="{F83B8F7D-85E0-4503-9CB8-F11BF8B405AE}" type="presOf" srcId="{F1F02868-3534-44D9-801F-2F5F4F894DDA}" destId="{6AEF1AA1-0F07-4955-9E44-FEBECBE0317C}" srcOrd="1" destOrd="0" presId="urn:microsoft.com/office/officeart/2005/8/layout/target3"/>
    <dgm:cxn modelId="{FF9106D1-73B3-4B11-AE7F-647C1D79999C}" type="presOf" srcId="{EE885236-4EA5-42DD-8EC5-61E976FAB917}" destId="{028C01B9-EA41-4B74-ABFB-893CA4739B12}" srcOrd="0" destOrd="0" presId="urn:microsoft.com/office/officeart/2005/8/layout/target3"/>
    <dgm:cxn modelId="{45630FB0-5093-479D-8EAC-7A5BCD8B93FE}" srcId="{4BE68FEF-C043-4926-9951-936BD3EF4CF8}" destId="{512C1B05-5804-4E1C-A5F6-3E7C163369DE}" srcOrd="4" destOrd="0" parTransId="{D023A707-B0B1-4494-8941-813A4D476D24}" sibTransId="{7C6562A2-6540-4ECD-B3A6-49C97C4D3681}"/>
    <dgm:cxn modelId="{69A5A4F1-7370-4971-A652-3A2AA4BD5A7C}" type="presOf" srcId="{BFF50CA2-40EE-49C8-854F-8E00946DA57D}" destId="{F9E81A97-FCC3-402D-92F0-F4CAD20D712F}" srcOrd="0" destOrd="0" presId="urn:microsoft.com/office/officeart/2005/8/layout/target3"/>
    <dgm:cxn modelId="{1690016E-5077-47BA-8EA9-486BBEC3D993}" type="presOf" srcId="{4BE68FEF-C043-4926-9951-936BD3EF4CF8}" destId="{67132AC6-773D-4B53-81DB-26E88F28928A}" srcOrd="0" destOrd="0" presId="urn:microsoft.com/office/officeart/2005/8/layout/target3"/>
    <dgm:cxn modelId="{0D23AE04-D43F-4430-8B7F-E05244E28DEE}" type="presOf" srcId="{EE885236-4EA5-42DD-8EC5-61E976FAB917}" destId="{1C7BCE11-264E-4696-BF88-FF5564F1F562}" srcOrd="1" destOrd="0" presId="urn:microsoft.com/office/officeart/2005/8/layout/target3"/>
    <dgm:cxn modelId="{AD36DA5C-0B09-4187-BA11-B1A68F7CC155}" srcId="{4BE68FEF-C043-4926-9951-936BD3EF4CF8}" destId="{F15187E8-9FD1-4EBA-95AB-3992F7D52571}" srcOrd="3" destOrd="0" parTransId="{F7973D22-1D0D-4CF6-BDA2-410580F552B6}" sibTransId="{DE77002C-ED01-4F77-B9E5-5667D13F08F1}"/>
    <dgm:cxn modelId="{033ED6F2-F888-401A-B06D-90B94A8619C7}" type="presOf" srcId="{F15187E8-9FD1-4EBA-95AB-3992F7D52571}" destId="{2B87C077-E8EE-4B36-8011-FD117C5752D7}" srcOrd="0" destOrd="0" presId="urn:microsoft.com/office/officeart/2005/8/layout/target3"/>
    <dgm:cxn modelId="{38DE4A88-D2E9-436A-B603-57152526235F}" type="presOf" srcId="{BFF50CA2-40EE-49C8-854F-8E00946DA57D}" destId="{FE70ED2C-DF18-450F-9261-7546DA79A5B0}" srcOrd="1" destOrd="0" presId="urn:microsoft.com/office/officeart/2005/8/layout/target3"/>
    <dgm:cxn modelId="{F348F4A6-47A7-459D-9129-361E9A2E67FD}" type="presParOf" srcId="{67132AC6-773D-4B53-81DB-26E88F28928A}" destId="{38D1BAA7-C6E7-4EA9-8505-105C42C04A82}" srcOrd="0" destOrd="0" presId="urn:microsoft.com/office/officeart/2005/8/layout/target3"/>
    <dgm:cxn modelId="{9FC96853-D4EE-43ED-BE00-119B420F1135}" type="presParOf" srcId="{67132AC6-773D-4B53-81DB-26E88F28928A}" destId="{1F417338-6BBE-4775-80E6-E5EB9697F438}" srcOrd="1" destOrd="0" presId="urn:microsoft.com/office/officeart/2005/8/layout/target3"/>
    <dgm:cxn modelId="{045DE75D-07D9-4AFE-87FB-792236D82400}" type="presParOf" srcId="{67132AC6-773D-4B53-81DB-26E88F28928A}" destId="{F9E81A97-FCC3-402D-92F0-F4CAD20D712F}" srcOrd="2" destOrd="0" presId="urn:microsoft.com/office/officeart/2005/8/layout/target3"/>
    <dgm:cxn modelId="{9C03AA4D-163D-4D01-83CC-E4A4B0C507B7}" type="presParOf" srcId="{67132AC6-773D-4B53-81DB-26E88F28928A}" destId="{52F76D4F-8C55-436F-B3D3-C99373160CAC}" srcOrd="3" destOrd="0" presId="urn:microsoft.com/office/officeart/2005/8/layout/target3"/>
    <dgm:cxn modelId="{65A6B70F-C27E-494E-BD33-02A8528BCB72}" type="presParOf" srcId="{67132AC6-773D-4B53-81DB-26E88F28928A}" destId="{997E0349-50E8-4388-B5E0-3295E2F90126}" srcOrd="4" destOrd="0" presId="urn:microsoft.com/office/officeart/2005/8/layout/target3"/>
    <dgm:cxn modelId="{DA9E99F4-42D3-4397-9D4D-0D37D8C7F491}" type="presParOf" srcId="{67132AC6-773D-4B53-81DB-26E88F28928A}" destId="{028C01B9-EA41-4B74-ABFB-893CA4739B12}" srcOrd="5" destOrd="0" presId="urn:microsoft.com/office/officeart/2005/8/layout/target3"/>
    <dgm:cxn modelId="{6FA4F376-1491-4F40-A513-FC8E6A239F5B}" type="presParOf" srcId="{67132AC6-773D-4B53-81DB-26E88F28928A}" destId="{200C5EC4-87A5-4F24-A068-D580C35DD437}" srcOrd="6" destOrd="0" presId="urn:microsoft.com/office/officeart/2005/8/layout/target3"/>
    <dgm:cxn modelId="{A10B99F2-8844-4527-9FCD-607C3A9F70BE}" type="presParOf" srcId="{67132AC6-773D-4B53-81DB-26E88F28928A}" destId="{373D2EB5-C349-4535-B3FC-620CD1055021}" srcOrd="7" destOrd="0" presId="urn:microsoft.com/office/officeart/2005/8/layout/target3"/>
    <dgm:cxn modelId="{3027477E-D9AD-4885-9571-C4651C739F75}" type="presParOf" srcId="{67132AC6-773D-4B53-81DB-26E88F28928A}" destId="{3749F3F2-9D66-4369-80A1-02A9023BA9D5}" srcOrd="8" destOrd="0" presId="urn:microsoft.com/office/officeart/2005/8/layout/target3"/>
    <dgm:cxn modelId="{42FA175D-05B9-4870-8F35-71E6EADDC70D}" type="presParOf" srcId="{67132AC6-773D-4B53-81DB-26E88F28928A}" destId="{31E7A8D8-05AF-4522-987B-497F6E948099}" srcOrd="9" destOrd="0" presId="urn:microsoft.com/office/officeart/2005/8/layout/target3"/>
    <dgm:cxn modelId="{495C1439-4CB5-497F-A354-99EE431AD06C}" type="presParOf" srcId="{67132AC6-773D-4B53-81DB-26E88F28928A}" destId="{4377789D-4414-40B7-9C6C-26D4CE2B9DF0}" srcOrd="10" destOrd="0" presId="urn:microsoft.com/office/officeart/2005/8/layout/target3"/>
    <dgm:cxn modelId="{A96FE569-739C-46C1-AC9E-E8DB9A9C49B5}" type="presParOf" srcId="{67132AC6-773D-4B53-81DB-26E88F28928A}" destId="{2B87C077-E8EE-4B36-8011-FD117C5752D7}" srcOrd="11" destOrd="0" presId="urn:microsoft.com/office/officeart/2005/8/layout/target3"/>
    <dgm:cxn modelId="{F57EF039-8997-4D01-BD53-44F15DC14B14}" type="presParOf" srcId="{67132AC6-773D-4B53-81DB-26E88F28928A}" destId="{05F21C93-2C2A-4690-8EA5-1833DFB3ACCF}" srcOrd="12" destOrd="0" presId="urn:microsoft.com/office/officeart/2005/8/layout/target3"/>
    <dgm:cxn modelId="{63FB3779-1837-435C-92EC-3A6AAE66E4E2}" type="presParOf" srcId="{67132AC6-773D-4B53-81DB-26E88F28928A}" destId="{DFB09203-7F02-4F52-9983-D2748FD79EE7}" srcOrd="13" destOrd="0" presId="urn:microsoft.com/office/officeart/2005/8/layout/target3"/>
    <dgm:cxn modelId="{C0784453-386A-4FC1-8383-950D86D10472}" type="presParOf" srcId="{67132AC6-773D-4B53-81DB-26E88F28928A}" destId="{22F63189-3776-4481-B7D7-C1653489BF31}" srcOrd="14" destOrd="0" presId="urn:microsoft.com/office/officeart/2005/8/layout/target3"/>
    <dgm:cxn modelId="{F211E245-829D-4778-97FB-E5D56964AD59}" type="presParOf" srcId="{67132AC6-773D-4B53-81DB-26E88F28928A}" destId="{0423EFD1-FBF3-4A17-B2F7-6C9932461DED}" srcOrd="15" destOrd="0" presId="urn:microsoft.com/office/officeart/2005/8/layout/target3"/>
    <dgm:cxn modelId="{826EA52B-442E-44D2-8722-728FFA7E941F}" type="presParOf" srcId="{67132AC6-773D-4B53-81DB-26E88F28928A}" destId="{EDC9658F-0A09-4679-A811-2B6C9F8A13FF}" srcOrd="16" destOrd="0" presId="urn:microsoft.com/office/officeart/2005/8/layout/target3"/>
    <dgm:cxn modelId="{86959022-9A29-471A-ACA3-A10F44529AB8}" type="presParOf" srcId="{67132AC6-773D-4B53-81DB-26E88F28928A}" destId="{48B18EA7-1AA4-4765-9AE1-6D5827E56504}" srcOrd="17" destOrd="0" presId="urn:microsoft.com/office/officeart/2005/8/layout/target3"/>
    <dgm:cxn modelId="{366D9DDF-ADCA-40F6-AD95-2380F14E2B4A}" type="presParOf" srcId="{67132AC6-773D-4B53-81DB-26E88F28928A}" destId="{FE70ED2C-DF18-450F-9261-7546DA79A5B0}" srcOrd="18" destOrd="0" presId="urn:microsoft.com/office/officeart/2005/8/layout/target3"/>
    <dgm:cxn modelId="{334F4C83-CF2B-45E5-BA02-71AFB9EC22E2}" type="presParOf" srcId="{67132AC6-773D-4B53-81DB-26E88F28928A}" destId="{1C7BCE11-264E-4696-BF88-FF5564F1F562}" srcOrd="19" destOrd="0" presId="urn:microsoft.com/office/officeart/2005/8/layout/target3"/>
    <dgm:cxn modelId="{C30DC518-D366-4987-8AA3-F212E778557A}" type="presParOf" srcId="{67132AC6-773D-4B53-81DB-26E88F28928A}" destId="{D443D6DC-2EAD-4A58-873E-BA69AF2BA9B7}" srcOrd="20" destOrd="0" presId="urn:microsoft.com/office/officeart/2005/8/layout/target3"/>
    <dgm:cxn modelId="{89F9A537-44ED-461A-BDA8-8D7B103F6496}" type="presParOf" srcId="{67132AC6-773D-4B53-81DB-26E88F28928A}" destId="{CDCE1CEA-46E8-4480-8BE8-3D3B31312FD9}" srcOrd="21" destOrd="0" presId="urn:microsoft.com/office/officeart/2005/8/layout/target3"/>
    <dgm:cxn modelId="{2BAE76C9-79BD-493E-B3C2-2C5A57645C00}" type="presParOf" srcId="{67132AC6-773D-4B53-81DB-26E88F28928A}" destId="{9F10F544-4630-4776-891C-48C3952AFD3D}" srcOrd="22" destOrd="0" presId="urn:microsoft.com/office/officeart/2005/8/layout/target3"/>
    <dgm:cxn modelId="{193DC5DE-AD67-473B-9376-A035306F5370}" type="presParOf" srcId="{67132AC6-773D-4B53-81DB-26E88F28928A}" destId="{6AEF1AA1-0F07-4955-9E44-FEBECBE0317C}" srcOrd="23" destOrd="0" presId="urn:microsoft.com/office/officeart/2005/8/layout/target3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0.65079</cdr:x>
      <cdr:y>0.81633</cdr:y>
    </cdr:from>
    <cdr:to>
      <cdr:x>0.77778</cdr:x>
      <cdr:y>0.90816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124200" y="2032000"/>
          <a:ext cx="6096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uk-UA" sz="1100" b="1" dirty="0" smtClean="0">
              <a:latin typeface="+mj-lt"/>
              <a:cs typeface="Arial" pitchFamily="34" charset="0"/>
            </a:rPr>
            <a:t>роки</a:t>
          </a:r>
          <a:endParaRPr lang="ru-RU" sz="1100" b="1" dirty="0">
            <a:latin typeface="+mj-lt"/>
            <a:cs typeface="Arial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0.84081</cdr:x>
      <cdr:y>0.85</cdr:y>
    </cdr:from>
    <cdr:to>
      <cdr:x>0.97543</cdr:x>
      <cdr:y>0.93571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571868" y="2024082"/>
          <a:ext cx="571882" cy="2040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uk-UA" sz="1100" b="1" dirty="0" smtClean="0"/>
            <a:t>Роки</a:t>
          </a:r>
          <a:endParaRPr lang="ru-RU" sz="11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0.65856</cdr:x>
      <cdr:y>0.87423</cdr:y>
    </cdr:from>
    <cdr:to>
      <cdr:x>1</cdr:x>
      <cdr:y>0.91933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96864" y="4154804"/>
          <a:ext cx="983456" cy="2143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200" dirty="0" err="1" smtClean="0">
              <a:latin typeface="Arial" pitchFamily="34" charset="0"/>
              <a:cs typeface="Arial" pitchFamily="34" charset="0"/>
            </a:rPr>
            <a:t>Кількість</a:t>
          </a:r>
          <a:endParaRPr lang="ru-RU" sz="1200" dirty="0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0.05867</cdr:x>
      <cdr:y>0.04615</cdr:y>
    </cdr:from>
    <cdr:to>
      <cdr:x>0.23485</cdr:x>
      <cdr:y>0.12702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68981" y="216024"/>
          <a:ext cx="507454" cy="3785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uk-UA" sz="1200" dirty="0" smtClean="0">
              <a:latin typeface="Arial" pitchFamily="34" charset="0"/>
              <a:cs typeface="Arial" pitchFamily="34" charset="0"/>
            </a:rPr>
            <a:t>рік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0.68138</cdr:x>
      <cdr:y>0.8592</cdr:y>
    </cdr:from>
    <cdr:to>
      <cdr:x>0.98636</cdr:x>
      <cdr:y>0.91933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11664" y="4083366"/>
          <a:ext cx="900401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uk-UA" sz="1200" dirty="0" smtClean="0">
              <a:latin typeface="Arial" pitchFamily="34" charset="0"/>
              <a:cs typeface="Arial" pitchFamily="34" charset="0"/>
            </a:rPr>
            <a:t>Кількість</a:t>
          </a:r>
          <a:endParaRPr lang="ru-RU" sz="1200" dirty="0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0.07143</cdr:x>
      <cdr:y>0.04615</cdr:y>
    </cdr:from>
    <cdr:to>
      <cdr:x>0.27954</cdr:x>
      <cdr:y>0.12601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10881" y="216023"/>
          <a:ext cx="614408" cy="3737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uk-UA" sz="1200" dirty="0" smtClean="0">
              <a:latin typeface="Arial" pitchFamily="34" charset="0"/>
              <a:cs typeface="Arial" pitchFamily="34" charset="0"/>
            </a:rPr>
            <a:t>рік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0.62861</cdr:x>
      <cdr:y>0.84417</cdr:y>
    </cdr:from>
    <cdr:to>
      <cdr:x>0.9445</cdr:x>
      <cdr:y>0.90429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62838" y="4011928"/>
          <a:ext cx="936114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uk-UA" sz="1200" dirty="0" smtClean="0">
              <a:latin typeface="Arial" pitchFamily="34" charset="0"/>
              <a:cs typeface="Arial" pitchFamily="34" charset="0"/>
            </a:rPr>
            <a:t>Кількість</a:t>
          </a:r>
          <a:endParaRPr lang="ru-RU" sz="1200" dirty="0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0.01538</cdr:x>
      <cdr:y>0.03078</cdr:y>
    </cdr:from>
    <cdr:to>
      <cdr:x>0.15385</cdr:x>
      <cdr:y>0.09375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5577" y="144016"/>
          <a:ext cx="410345" cy="2946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uk-UA" sz="1200" dirty="0" smtClean="0">
              <a:latin typeface="Arial" pitchFamily="34" charset="0"/>
              <a:cs typeface="Arial" pitchFamily="34" charset="0"/>
            </a:rPr>
            <a:t>рік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62C94B-1029-456D-A538-A569271B2269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5595E-2CC3-4177-953B-FFF966EBC0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1582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5595E-2CC3-4177-953B-FFF966EBC02F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5068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E306982-F6A3-49AE-BD5A-CB0F343F2896}" type="slidenum">
              <a:rPr lang="ru-RU" altLang="ru-RU"/>
              <a:pPr/>
              <a:t>11</a:t>
            </a:fld>
            <a:endParaRPr lang="ru-RU" altLang="ru-RU"/>
          </a:p>
        </p:txBody>
      </p:sp>
      <p:sp>
        <p:nvSpPr>
          <p:cNvPr id="4099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Заметки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ru-RU" smtClean="0"/>
          </a:p>
        </p:txBody>
      </p:sp>
      <p:sp>
        <p:nvSpPr>
          <p:cNvPr id="4101" name="Номер слайда 3"/>
          <p:cNvSpPr txBox="1">
            <a:spLocks noGrp="1"/>
          </p:cNvSpPr>
          <p:nvPr/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96F5B81-8D0C-4048-B957-DD5269315063}" type="slidenum">
              <a:rPr lang="ru-RU" altLang="ru-RU" sz="1200">
                <a:latin typeface="Times New Roman" pitchFamily="18" charset="0"/>
                <a:cs typeface="Arial" charset="0"/>
              </a:rPr>
              <a:pPr algn="r"/>
              <a:t>11</a:t>
            </a:fld>
            <a:endParaRPr lang="ru-RU" altLang="ru-RU" sz="1200"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5595E-2CC3-4177-953B-FFF966EBC02F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7152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570C-5E2F-4FF1-961D-2A6BC29A126F}" type="datetime1">
              <a:rPr lang="ru-RU" smtClean="0"/>
              <a:pPr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65AFF-EEEA-4C41-BFB6-5F6EE57C47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9A7A3-DA80-45BD-BF2C-2E44F480DF92}" type="datetime1">
              <a:rPr lang="ru-RU" smtClean="0"/>
              <a:pPr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65AFF-EEEA-4C41-BFB6-5F6EE57C47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984A-1759-40CE-B250-2D2A5138593D}" type="datetime1">
              <a:rPr lang="ru-RU" smtClean="0"/>
              <a:pPr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65AFF-EEEA-4C41-BFB6-5F6EE57C47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5E9DE-D09E-4D73-8B66-1841FF82C701}" type="datetime1">
              <a:rPr lang="ru-RU" smtClean="0"/>
              <a:pPr>
                <a:defRPr/>
              </a:pPr>
              <a:t>23.03.2021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8C06C-7E42-4ECC-9223-A5F40864CED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C341D-896D-4CBD-886F-973D6325E477}" type="datetime1">
              <a:rPr lang="ru-RU" smtClean="0"/>
              <a:pPr>
                <a:defRPr/>
              </a:pPr>
              <a:t>23.03.2021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09E88-2599-401D-A673-180E371C487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CFDA-AD34-427E-93A8-78CAE1A523A5}" type="datetime1">
              <a:rPr lang="ru-RU" smtClean="0"/>
              <a:pPr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65AFF-EEEA-4C41-BFB6-5F6EE57C47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FACD8-A169-405E-BAB4-72F0C0405CDF}" type="datetime1">
              <a:rPr lang="ru-RU" smtClean="0"/>
              <a:pPr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65AFF-EEEA-4C41-BFB6-5F6EE57C47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F8CD8-7C15-45AA-B762-9EBDEA508D4C}" type="datetime1">
              <a:rPr lang="ru-RU" smtClean="0"/>
              <a:pPr/>
              <a:t>23.03.2021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65AFF-EEEA-4C41-BFB6-5F6EE57C47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18759-E96D-4A82-8B78-1B1C764668F8}" type="datetime1">
              <a:rPr lang="ru-RU" smtClean="0"/>
              <a:pPr/>
              <a:t>23.03.2021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65AFF-EEEA-4C41-BFB6-5F6EE57C47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0FCDD-2765-467A-9506-3BA595EA8EC4}" type="datetime1">
              <a:rPr lang="ru-RU" smtClean="0"/>
              <a:pPr/>
              <a:t>23.03.2021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65AFF-EEEA-4C41-BFB6-5F6EE57C47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FC275-AFE1-47A5-851D-C6DD02F6EEDC}" type="datetime1">
              <a:rPr lang="ru-RU" smtClean="0"/>
              <a:pPr/>
              <a:t>23.03.2021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65AFF-EEEA-4C41-BFB6-5F6EE57C47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64EAD-588A-40CF-B3EA-16AEC6F25754}" type="datetime1">
              <a:rPr lang="ru-RU" smtClean="0"/>
              <a:pPr/>
              <a:t>23.03.2021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65AFF-EEEA-4C41-BFB6-5F6EE57C47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DDDF-2733-45B3-B3A0-4534B9BFD842}" type="datetime1">
              <a:rPr lang="ru-RU" smtClean="0"/>
              <a:pPr/>
              <a:t>23.03.2021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65AFF-EEEA-4C41-BFB6-5F6EE57C47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08E1F-87A4-4518-AFEE-31FEF3BE1E86}" type="datetime1">
              <a:rPr lang="ru-RU" smtClean="0"/>
              <a:pPr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65AFF-EEEA-4C41-BFB6-5F6EE57C473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oleObject" Target="../embeddings/oleObject13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oleObject" Target="../embeddings/oleObject14.bin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4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5.vml"/><Relationship Id="rId4" Type="http://schemas.openxmlformats.org/officeDocument/2006/relationships/chart" Target="../charts/chart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notesSlide" Target="../notesSlides/notesSlide3.xml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6.v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0" Type="http://schemas.openxmlformats.org/officeDocument/2006/relationships/diagramData" Target="../diagrams/data2.xml"/><Relationship Id="rId4" Type="http://schemas.openxmlformats.org/officeDocument/2006/relationships/oleObject" Target="../embeddings/oleObject19.bin"/><Relationship Id="rId9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7.vml"/><Relationship Id="rId4" Type="http://schemas.openxmlformats.org/officeDocument/2006/relationships/oleObject" Target="../embeddings/oleObject2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4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chart" Target="../charts/chart2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chart" Target="../charts/chart1.xml"/><Relationship Id="rId4" Type="http://schemas.openxmlformats.org/officeDocument/2006/relationships/oleObject" Target="../embeddings/oleObject6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chart" Target="../charts/chart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oleObject" Target="../embeddings/oleObject10.bin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oleObject" Target="../embeddings/oleObject12.bin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395288" y="260350"/>
          <a:ext cx="1347787" cy="1800225"/>
        </p:xfrm>
        <a:graphic>
          <a:graphicData uri="http://schemas.openxmlformats.org/presentationml/2006/ole">
            <p:oleObj spid="_x0000_s1062" name="CorelDRAW" r:id="rId3" imgW="4457160" imgH="6041160" progId="">
              <p:embed/>
            </p:oleObj>
          </a:graphicData>
        </a:graphic>
      </p:graphicFrame>
      <p:grpSp>
        <p:nvGrpSpPr>
          <p:cNvPr id="3" name="Line 19"/>
          <p:cNvGrpSpPr>
            <a:grpSpLocks/>
          </p:cNvGrpSpPr>
          <p:nvPr/>
        </p:nvGrpSpPr>
        <p:grpSpPr bwMode="auto">
          <a:xfrm>
            <a:off x="6643702" y="0"/>
            <a:ext cx="2133600" cy="6973888"/>
            <a:chOff x="3617" y="-35"/>
            <a:chExt cx="1344" cy="4393"/>
          </a:xfrm>
        </p:grpSpPr>
        <p:pic>
          <p:nvPicPr>
            <p:cNvPr id="2" name="Line 19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17" y="-35"/>
              <a:ext cx="1344" cy="4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0" name="Text Box 4"/>
            <p:cNvSpPr txBox="1">
              <a:spLocks noChangeArrowheads="1" noChangeShapeType="1"/>
            </p:cNvSpPr>
            <p:nvPr/>
          </p:nvSpPr>
          <p:spPr bwMode="auto">
            <a:xfrm rot="10800000">
              <a:off x="3651" y="432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10800000"/>
            <a:lstStyle/>
            <a:p>
              <a:endParaRPr lang="uk-UA" dirty="0"/>
            </a:p>
          </p:txBody>
        </p:sp>
      </p:grpSp>
      <p:sp>
        <p:nvSpPr>
          <p:cNvPr id="10254" name="Rectangle 14"/>
          <p:cNvSpPr>
            <a:spLocks noChangeArrowheads="1"/>
          </p:cNvSpPr>
          <p:nvPr/>
        </p:nvSpPr>
        <p:spPr bwMode="auto">
          <a:xfrm>
            <a:off x="2016125" y="2997200"/>
            <a:ext cx="5357813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300" b="1" i="1" dirty="0">
                <a:solidFill>
                  <a:srgbClr val="26267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НАУКОВА ТА НАУКОВО-ТЕХНІЧНА ДІЯЛЬНІСТЬ</a:t>
            </a:r>
          </a:p>
          <a:p>
            <a:pPr algn="ctr">
              <a:defRPr/>
            </a:pPr>
            <a:r>
              <a:rPr lang="uk-UA" sz="2300" b="1" i="1" dirty="0">
                <a:solidFill>
                  <a:srgbClr val="26267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ЗА </a:t>
            </a:r>
            <a:r>
              <a:rPr lang="uk-UA" sz="2300" b="1" i="1" dirty="0" smtClean="0">
                <a:solidFill>
                  <a:srgbClr val="26267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2020 </a:t>
            </a:r>
            <a:r>
              <a:rPr lang="uk-UA" sz="2300" b="1" i="1" dirty="0">
                <a:solidFill>
                  <a:srgbClr val="26267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рік</a:t>
            </a:r>
            <a:endParaRPr lang="ru-RU" sz="2300" b="1" i="1" dirty="0">
              <a:solidFill>
                <a:srgbClr val="26267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10256" name="Text Box 16"/>
          <p:cNvSpPr txBox="1">
            <a:spLocks noChangeArrowheads="1"/>
          </p:cNvSpPr>
          <p:nvPr/>
        </p:nvSpPr>
        <p:spPr bwMode="auto">
          <a:xfrm>
            <a:off x="1943100" y="225425"/>
            <a:ext cx="6697663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ЦЕНТРАЛЬНОУКРАЇНСЬКИЙ</a:t>
            </a:r>
            <a:endParaRPr lang="uk-UA" sz="32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uk-UA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НАЦІОНАЛЬНИЙ</a:t>
            </a:r>
          </a:p>
          <a:p>
            <a:pPr algn="ctr">
              <a:defRPr/>
            </a:pPr>
            <a:r>
              <a:rPr lang="uk-UA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ТЕХНІЧНИЙ</a:t>
            </a:r>
          </a:p>
          <a:p>
            <a:pPr algn="ctr">
              <a:defRPr/>
            </a:pPr>
            <a:r>
              <a:rPr lang="uk-UA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УНІВЕРСИТЕТ</a:t>
            </a:r>
            <a:endParaRPr lang="ru-RU" sz="32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1031" name="Line 17"/>
          <p:cNvSpPr>
            <a:spLocks noChangeShapeType="1"/>
          </p:cNvSpPr>
          <p:nvPr/>
        </p:nvSpPr>
        <p:spPr bwMode="auto">
          <a:xfrm flipV="1">
            <a:off x="0" y="2297096"/>
            <a:ext cx="9144000" cy="73026"/>
          </a:xfrm>
          <a:prstGeom prst="line">
            <a:avLst/>
          </a:prstGeom>
          <a:noFill/>
          <a:ln w="101600" cap="sq" cmpd="tri"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  <a:prstDash val="solid"/>
            <a:bevel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/>
          <a:lstStyle/>
          <a:p>
            <a:pPr>
              <a:defRPr/>
            </a:pPr>
            <a:endParaRPr lang="uk-UA" dirty="0">
              <a:latin typeface="Arial" charset="0"/>
            </a:endParaRPr>
          </a:p>
        </p:txBody>
      </p:sp>
      <p:grpSp>
        <p:nvGrpSpPr>
          <p:cNvPr id="4" name="Line 18"/>
          <p:cNvGrpSpPr>
            <a:grpSpLocks/>
          </p:cNvGrpSpPr>
          <p:nvPr/>
        </p:nvGrpSpPr>
        <p:grpSpPr bwMode="auto">
          <a:xfrm>
            <a:off x="179388" y="0"/>
            <a:ext cx="2058987" cy="6900863"/>
            <a:chOff x="396" y="-12"/>
            <a:chExt cx="1297" cy="4347"/>
          </a:xfrm>
        </p:grpSpPr>
        <p:pic>
          <p:nvPicPr>
            <p:cNvPr id="1037" name="Line 18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6" y="-12"/>
              <a:ext cx="1297" cy="4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8" name="Text Box 12"/>
            <p:cNvSpPr txBox="1">
              <a:spLocks noChangeArrowheads="1" noChangeShapeType="1"/>
            </p:cNvSpPr>
            <p:nvPr/>
          </p:nvSpPr>
          <p:spPr bwMode="auto">
            <a:xfrm rot="10800000">
              <a:off x="431" y="432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10800000"/>
            <a:lstStyle/>
            <a:p>
              <a:endParaRPr lang="uk-UA" dirty="0"/>
            </a:p>
          </p:txBody>
        </p:sp>
      </p:grpSp>
      <p:pic>
        <p:nvPicPr>
          <p:cNvPr id="1039" name="Picture 21" descr="Копия 2013-09-18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1744" y="4594570"/>
            <a:ext cx="2353026" cy="1764196"/>
          </a:xfrm>
          <a:prstGeom prst="rec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innerShdw blurRad="114300">
              <a:schemeClr val="accent6">
                <a:lumMod val="50000"/>
              </a:schemeClr>
            </a:innerShdw>
          </a:effectLst>
          <a:scene3d>
            <a:camera prst="orthographicFront">
              <a:rot lat="0" lon="0" rev="0"/>
            </a:camera>
            <a:lightRig rig="threePt" dir="t"/>
          </a:scene3d>
          <a:sp3d prstMaterial="metal">
            <a:bevelT w="139700" h="139700" prst="divot"/>
            <a:bevelB/>
          </a:sp3d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0" y="4643446"/>
            <a:ext cx="2460045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SAM_11_5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9058" y="4643446"/>
            <a:ext cx="152381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72" name="Group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70642616"/>
              </p:ext>
            </p:extLst>
          </p:nvPr>
        </p:nvGraphicFramePr>
        <p:xfrm>
          <a:off x="0" y="0"/>
          <a:ext cx="9144000" cy="1005900"/>
        </p:xfrm>
        <a:graphic>
          <a:graphicData uri="http://schemas.openxmlformats.org/drawingml/2006/table">
            <a:tbl>
              <a:tblPr/>
              <a:tblGrid>
                <a:gridCol w="1357313"/>
                <a:gridCol w="7786687"/>
              </a:tblGrid>
              <a:tr h="57150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50" marB="45750" horzOverflow="overflow">
                    <a:lnL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16000">
                          <a:srgbClr val="00CCCC"/>
                        </a:gs>
                        <a:gs pos="47000">
                          <a:srgbClr val="9999FF"/>
                        </a:gs>
                        <a:gs pos="60001">
                          <a:srgbClr val="2E6792"/>
                        </a:gs>
                        <a:gs pos="71001">
                          <a:srgbClr val="3333CC"/>
                        </a:gs>
                        <a:gs pos="81000">
                          <a:srgbClr val="1170FF"/>
                        </a:gs>
                        <a:gs pos="100000">
                          <a:srgbClr val="0066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50" marB="45750" horzOverflow="overflow">
                    <a:lnL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16000">
                          <a:srgbClr val="00CCCC"/>
                        </a:gs>
                        <a:gs pos="47000">
                          <a:srgbClr val="9999FF"/>
                        </a:gs>
                        <a:gs pos="60001">
                          <a:srgbClr val="2E6792"/>
                        </a:gs>
                        <a:gs pos="71001">
                          <a:srgbClr val="3333CC"/>
                        </a:gs>
                        <a:gs pos="81000">
                          <a:srgbClr val="1170FF"/>
                        </a:gs>
                        <a:gs pos="100000">
                          <a:srgbClr val="0066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  <a:tr h="3968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uk-UA" sz="10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Black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r>
                        <a:rPr kumimoji="0" lang="uk-UA" sz="1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itchFamily="34" charset="0"/>
                        </a:rPr>
                        <a:t>СПІВРОБІТНИЦТВО З ЗАРУБІЖНИМИ ПАРТНЕРАМИ</a:t>
                      </a:r>
                      <a:r>
                        <a:rPr kumimoji="0" lang="ru-RU" sz="1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itchFamily="34" charset="0"/>
                        </a:rPr>
                        <a:t> У 2020 РОЦІ</a:t>
                      </a:r>
                      <a:endParaRPr kumimoji="0" lang="uk-UA" sz="10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 marT="45750" marB="45750" horzOverflow="overflow">
                    <a:lnL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16000">
                          <a:srgbClr val="00CCCC"/>
                        </a:gs>
                        <a:gs pos="47000">
                          <a:srgbClr val="9999FF"/>
                        </a:gs>
                        <a:gs pos="60001">
                          <a:srgbClr val="2E6792"/>
                        </a:gs>
                        <a:gs pos="71001">
                          <a:srgbClr val="3333CC"/>
                        </a:gs>
                        <a:gs pos="81000">
                          <a:srgbClr val="1170FF"/>
                        </a:gs>
                        <a:gs pos="100000">
                          <a:srgbClr val="0066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</a:tbl>
          </a:graphicData>
        </a:graphic>
      </p:graphicFrame>
      <p:grpSp>
        <p:nvGrpSpPr>
          <p:cNvPr id="2" name="Группа 9"/>
          <p:cNvGrpSpPr>
            <a:grpSpLocks/>
          </p:cNvGrpSpPr>
          <p:nvPr/>
        </p:nvGrpSpPr>
        <p:grpSpPr bwMode="auto">
          <a:xfrm>
            <a:off x="522288" y="0"/>
            <a:ext cx="7891462" cy="785813"/>
            <a:chOff x="428596" y="71414"/>
            <a:chExt cx="7890905" cy="785811"/>
          </a:xfrm>
        </p:grpSpPr>
        <p:sp>
          <p:nvSpPr>
            <p:cNvPr id="417803" name="Rectangle 11"/>
            <p:cNvSpPr>
              <a:spLocks noChangeArrowheads="1"/>
            </p:cNvSpPr>
            <p:nvPr/>
          </p:nvSpPr>
          <p:spPr bwMode="auto">
            <a:xfrm>
              <a:off x="3166840" y="115864"/>
              <a:ext cx="5152661" cy="615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uk-UA" sz="17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ЦЕНТРАЛЬНОУКРАЇНСЬКИЙ НАЦІОНАЛЬНИЙ </a:t>
              </a:r>
            </a:p>
            <a:p>
              <a:pPr algn="ctr">
                <a:defRPr/>
              </a:pPr>
              <a:r>
                <a:rPr lang="uk-UA" sz="17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ТЕХНІЧНИЙ УНІВЕРСИТЕТ</a:t>
              </a:r>
              <a:endParaRPr lang="ru-RU" sz="17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graphicFrame>
          <p:nvGraphicFramePr>
            <p:cNvPr id="2050" name="Object 13"/>
            <p:cNvGraphicFramePr>
              <a:graphicFrameLocks noChangeAspect="1"/>
            </p:cNvGraphicFramePr>
            <p:nvPr/>
          </p:nvGraphicFramePr>
          <p:xfrm>
            <a:off x="428596" y="71414"/>
            <a:ext cx="572713" cy="785811"/>
          </p:xfrm>
          <a:graphic>
            <a:graphicData uri="http://schemas.openxmlformats.org/presentationml/2006/ole">
              <p:oleObj spid="_x0000_s117808" name="CorelDRAW" r:id="rId4" imgW="4457160" imgH="6041160" progId="">
                <p:embed/>
              </p:oleObj>
            </a:graphicData>
          </a:graphic>
        </p:graphicFrame>
      </p:grpSp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2285984" y="4219501"/>
            <a:ext cx="6854598" cy="2292935"/>
          </a:xfrm>
          <a:prstGeom prst="rect">
            <a:avLst/>
          </a:prstGeom>
          <a:ln>
            <a:solidFill>
              <a:schemeClr val="accent2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  <a:spAutoFit/>
          </a:bodyPr>
          <a:lstStyle/>
          <a:p>
            <a:pPr indent="174625"/>
            <a:r>
              <a:rPr lang="uk-UA" sz="1100" dirty="0" smtClean="0"/>
              <a:t>У 2020 році ЦНТУ став одним із 60-ти фіналістів </a:t>
            </a:r>
            <a:r>
              <a:rPr lang="uk-UA" sz="1100" dirty="0" err="1" smtClean="0"/>
              <a:t>відбіркового</a:t>
            </a:r>
            <a:r>
              <a:rPr lang="uk-UA" sz="1100" dirty="0" smtClean="0"/>
              <a:t> етапу Міжнародного проєкту «Ініціатива академічної доброчесності та якості освіти» (</a:t>
            </a:r>
            <a:r>
              <a:rPr lang="en-US" sz="1100" dirty="0" smtClean="0"/>
              <a:t>Academic Integrity and Quality Initiative, Academic IQ), </a:t>
            </a:r>
            <a:r>
              <a:rPr lang="uk-UA" sz="1100" dirty="0" smtClean="0"/>
              <a:t>який в нашій країні реалізовується за сприяння Посольства США в Україні та підтримки Міністерства освіти і науки України і Національного агентства із забезпечення якості вищої освіти. </a:t>
            </a:r>
          </a:p>
          <a:p>
            <a:pPr indent="174625"/>
            <a:r>
              <a:rPr lang="uk-UA" sz="1100" dirty="0" smtClean="0"/>
              <a:t>Підписано МЕМОРАНДУМ ПРО СПІВПРАЦЮ між ОРГАНІЗАЦІЄЮ «АМЕРИКАНСЬКІ РАДИ З МІЖНАРОДНОЇ ОСВІТИ: </a:t>
            </a:r>
            <a:r>
              <a:rPr lang="en-US" sz="1100" dirty="0" smtClean="0"/>
              <a:t>ACTR/ACCELS»</a:t>
            </a:r>
            <a:r>
              <a:rPr lang="ru-RU" sz="1100" dirty="0" smtClean="0"/>
              <a:t> </a:t>
            </a:r>
            <a:r>
              <a:rPr lang="uk-UA" sz="1100" dirty="0" smtClean="0"/>
              <a:t>та ЦНТУ.</a:t>
            </a:r>
          </a:p>
          <a:p>
            <a:pPr indent="174625"/>
            <a:r>
              <a:rPr lang="uk-UA" sz="1100" dirty="0" smtClean="0"/>
              <a:t>Представники </a:t>
            </a:r>
            <a:r>
              <a:rPr lang="uk-UA" sz="1100" dirty="0" err="1" smtClean="0"/>
              <a:t>проєктної</a:t>
            </a:r>
            <a:r>
              <a:rPr lang="uk-UA" sz="1100" dirty="0" smtClean="0"/>
              <a:t> групи (</a:t>
            </a:r>
            <a:r>
              <a:rPr lang="uk-UA" sz="1100" dirty="0" err="1" smtClean="0"/>
              <a:t>Левченко</a:t>
            </a:r>
            <a:r>
              <a:rPr lang="uk-UA" sz="1100" dirty="0" smtClean="0"/>
              <a:t> О.М., </a:t>
            </a:r>
            <a:r>
              <a:rPr lang="uk-UA" sz="1100" dirty="0" err="1" smtClean="0"/>
              <a:t>Шалімова</a:t>
            </a:r>
            <a:r>
              <a:rPr lang="uk-UA" sz="1100" dirty="0" smtClean="0"/>
              <a:t> Н.С., Царенко І.О.) пройшли тренінг в межах проєкту за участі  американських та канадських спікері Девід </a:t>
            </a:r>
            <a:r>
              <a:rPr lang="uk-UA" sz="1100" dirty="0" err="1" smtClean="0"/>
              <a:t>Реттингер</a:t>
            </a:r>
            <a:r>
              <a:rPr lang="uk-UA" sz="1100" dirty="0" smtClean="0"/>
              <a:t> (Університет Мері Вашингтон, США), </a:t>
            </a:r>
            <a:r>
              <a:rPr lang="uk-UA" sz="1100" dirty="0" err="1" smtClean="0"/>
              <a:t>Тріша</a:t>
            </a:r>
            <a:r>
              <a:rPr lang="uk-UA" sz="1100" dirty="0" smtClean="0"/>
              <a:t> </a:t>
            </a:r>
            <a:r>
              <a:rPr lang="uk-UA" sz="1100" dirty="0" err="1" smtClean="0"/>
              <a:t>Бертрам</a:t>
            </a:r>
            <a:r>
              <a:rPr lang="uk-UA" sz="1100" dirty="0" smtClean="0"/>
              <a:t> </a:t>
            </a:r>
            <a:r>
              <a:rPr lang="uk-UA" sz="1100" dirty="0" err="1" smtClean="0"/>
              <a:t>Галлант</a:t>
            </a:r>
            <a:r>
              <a:rPr lang="uk-UA" sz="1100" dirty="0" smtClean="0"/>
              <a:t> (Каліфорнійський університет у Сан-Дієго, США), </a:t>
            </a:r>
            <a:r>
              <a:rPr lang="uk-UA" sz="1100" dirty="0" err="1" smtClean="0"/>
              <a:t>Аманда</a:t>
            </a:r>
            <a:r>
              <a:rPr lang="uk-UA" sz="1100" dirty="0" smtClean="0"/>
              <a:t> </a:t>
            </a:r>
            <a:r>
              <a:rPr lang="uk-UA" sz="1100" dirty="0" err="1" smtClean="0"/>
              <a:t>МакКензі</a:t>
            </a:r>
            <a:r>
              <a:rPr lang="uk-UA" sz="1100" dirty="0" smtClean="0"/>
              <a:t> (Університет Ватерлоо, Канада), які ознайомили учасників з основами академічної доброчесності та фундаментальними принципами академічної доброчесності; із якістю освіти із міжнародної перспективи та інституційним </a:t>
            </a:r>
            <a:r>
              <a:rPr lang="uk-UA" sz="1100" dirty="0" err="1" smtClean="0"/>
              <a:t>самооцінюванням</a:t>
            </a:r>
            <a:r>
              <a:rPr lang="uk-UA" sz="1100" dirty="0" smtClean="0"/>
              <a:t>.  </a:t>
            </a:r>
            <a:br>
              <a:rPr lang="uk-UA" sz="1100" dirty="0" smtClean="0"/>
            </a:br>
            <a:r>
              <a:rPr lang="uk-UA" sz="1100" dirty="0" smtClean="0"/>
              <a:t>Розпочато опитування серед викладачів та студентів.</a:t>
            </a:r>
            <a:endParaRPr lang="uk-UA" sz="1100" dirty="0" smtClean="0"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2339752" y="4541494"/>
            <a:ext cx="19442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lnSpc>
                <a:spcPts val="1200"/>
              </a:lnSpc>
            </a:pPr>
            <a:r>
              <a:rPr lang="uk-UA" sz="1100" dirty="0" smtClean="0">
                <a:latin typeface="Arial" pitchFamily="34" charset="0"/>
                <a:cs typeface="Arial" pitchFamily="34" charset="0"/>
              </a:rPr>
              <a:t>	</a:t>
            </a:r>
            <a:endParaRPr lang="uk-UA" altLang="ru-RU" sz="1000" dirty="0">
              <a:cs typeface="Arial" pitchFamily="34" charset="0"/>
            </a:endParaRPr>
          </a:p>
        </p:txBody>
      </p:sp>
      <p:pic>
        <p:nvPicPr>
          <p:cNvPr id="17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39305" y="2925580"/>
            <a:ext cx="2741552" cy="129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1204148"/>
            <a:ext cx="2285984" cy="301621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74625">
              <a:lnSpc>
                <a:spcPts val="1200"/>
              </a:lnSpc>
            </a:pPr>
            <a:r>
              <a:rPr lang="uk-UA" sz="1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Підписана </a:t>
            </a:r>
            <a:r>
              <a:rPr lang="uk-UA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грантова угода на виконання  програми післядипломного навчання «Управління в українських органах місцевого самоврядування для лідерів, менеджерів середнього рівня, фахівців з публічних послуг громади» в рамках проєкту  Агентства США з міжнародного розвитку (USAID) «Децентралізація приносить кращі результати та ефективність» (DOBRE</a:t>
            </a:r>
            <a:r>
              <a:rPr lang="uk-UA" sz="1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uk-UA" altLang="ru-RU" sz="1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приносить </a:t>
            </a:r>
            <a:r>
              <a:rPr lang="uk-UA" alt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кращі результати та ефективність» (DOBRE). </a:t>
            </a:r>
            <a:r>
              <a:rPr lang="uk-UA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Сума гранту 2020 року складає </a:t>
            </a:r>
            <a:r>
              <a:rPr lang="uk-UA" sz="1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8550,0</a:t>
            </a:r>
            <a:r>
              <a:rPr lang="en-US" sz="1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</a:t>
            </a:r>
            <a:r>
              <a:rPr lang="uk-UA" sz="1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uk-UA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доларів </a:t>
            </a:r>
            <a:r>
              <a:rPr lang="uk-UA" sz="1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США</a:t>
            </a:r>
            <a:endParaRPr lang="en-US" sz="10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indent="174625">
              <a:lnSpc>
                <a:spcPts val="1200"/>
              </a:lnSpc>
            </a:pPr>
            <a:endParaRPr lang="uk-UA" altLang="ru-RU" sz="10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285984" y="1204148"/>
            <a:ext cx="4153321" cy="30106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266700" algn="just"/>
            <a:r>
              <a:rPr lang="uk-UA" sz="1100" dirty="0" smtClean="0"/>
              <a:t>В 2020 році в межах проєкту «Децентралізація приносить кращі результати та ефективність» (</a:t>
            </a:r>
            <a:r>
              <a:rPr lang="en-US" sz="1100" dirty="0" smtClean="0"/>
              <a:t>DOBRE), </a:t>
            </a:r>
            <a:r>
              <a:rPr lang="uk-UA" sz="1100" dirty="0" smtClean="0"/>
              <a:t>яка ініційована Агентством США з міжнародного розвитку (</a:t>
            </a:r>
            <a:r>
              <a:rPr lang="en-US" sz="1100" dirty="0" smtClean="0"/>
              <a:t>USAID) </a:t>
            </a:r>
            <a:r>
              <a:rPr lang="uk-UA" sz="1100" dirty="0" smtClean="0"/>
              <a:t>у співпраці із Малопольською школою державного управління при Краківському університеті економіки (Польща) представниками ЦНТУ було:</a:t>
            </a:r>
          </a:p>
          <a:p>
            <a:pPr indent="266700" algn="just"/>
            <a:r>
              <a:rPr lang="uk-UA" sz="1100" dirty="0" smtClean="0"/>
              <a:t>- відібрані тренери ЦНТУ взяли участь у першому етапі програми «Децентралізація приносить кращі результати та ефективність» (</a:t>
            </a:r>
            <a:r>
              <a:rPr lang="en-US" sz="1100" dirty="0" smtClean="0"/>
              <a:t>DOBRE)  - </a:t>
            </a:r>
            <a:r>
              <a:rPr lang="uk-UA" sz="1100" dirty="0" smtClean="0"/>
              <a:t>ознайомчий тренінг у м. Київ (25-28 січня);</a:t>
            </a:r>
          </a:p>
          <a:p>
            <a:pPr indent="266700" algn="just"/>
            <a:r>
              <a:rPr lang="uk-UA" sz="1100" dirty="0" smtClean="0"/>
              <a:t>- представники ЦНТУ пройшли другий етап - регіональний тренінг програми «Децентралізація приносить кращі результати та ефективність» (</a:t>
            </a:r>
            <a:r>
              <a:rPr lang="en-US" sz="1100" dirty="0" smtClean="0"/>
              <a:t>DOBRE) (1 </a:t>
            </a:r>
            <a:r>
              <a:rPr lang="uk-UA" sz="1100" dirty="0" smtClean="0"/>
              <a:t>по 8 квітня);</a:t>
            </a:r>
          </a:p>
          <a:p>
            <a:pPr indent="266700" algn="just"/>
            <a:r>
              <a:rPr lang="uk-UA" sz="1100" dirty="0" smtClean="0"/>
              <a:t>- відвідали </a:t>
            </a:r>
            <a:r>
              <a:rPr lang="uk-UA" sz="1100" dirty="0" err="1" smtClean="0"/>
              <a:t>Дмитрівську</a:t>
            </a:r>
            <a:r>
              <a:rPr lang="uk-UA" sz="1100" dirty="0" smtClean="0"/>
              <a:t> ОТГ з метою інформування представників громади щодо можливості підвищення кваліфікації на базі ЦНТУ ;</a:t>
            </a:r>
          </a:p>
          <a:p>
            <a:pPr indent="266700" algn="just"/>
            <a:r>
              <a:rPr lang="uk-UA" sz="1100" dirty="0" smtClean="0"/>
              <a:t>- акредитували 2 професійні програми.</a:t>
            </a:r>
            <a:endParaRPr lang="uk-UA" sz="1100" dirty="0"/>
          </a:p>
        </p:txBody>
      </p:sp>
      <p:pic>
        <p:nvPicPr>
          <p:cNvPr id="20" name="Рисунок 19" descr="добре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28244" y="1194939"/>
            <a:ext cx="2736304" cy="1805614"/>
          </a:xfrm>
          <a:prstGeom prst="rect">
            <a:avLst/>
          </a:prstGeom>
        </p:spPr>
      </p:pic>
      <p:pic>
        <p:nvPicPr>
          <p:cNvPr id="117810" name="Picture 50" descr="http://www.kntu.kr.ua/img/novin/2020/novyn_18.11.2020_3/1.jpg"/>
          <p:cNvPicPr>
            <a:picLocks noChangeAspect="1" noChangeArrowheads="1"/>
          </p:cNvPicPr>
          <p:nvPr/>
        </p:nvPicPr>
        <p:blipFill>
          <a:blip r:embed="rId7" cstate="print"/>
          <a:srcRect l="62500"/>
          <a:stretch>
            <a:fillRect/>
          </a:stretch>
        </p:blipFill>
        <p:spPr bwMode="auto">
          <a:xfrm>
            <a:off x="571472" y="5072074"/>
            <a:ext cx="1071570" cy="1214446"/>
          </a:xfrm>
          <a:prstGeom prst="rect">
            <a:avLst/>
          </a:prstGeom>
          <a:noFill/>
        </p:spPr>
      </p:pic>
      <p:pic>
        <p:nvPicPr>
          <p:cNvPr id="14" name="Picture 50" descr="http://www.kntu.kr.ua/img/novin/2020/novyn_18.11.2020_3/1.jpg"/>
          <p:cNvPicPr>
            <a:picLocks noChangeAspect="1" noChangeArrowheads="1"/>
          </p:cNvPicPr>
          <p:nvPr/>
        </p:nvPicPr>
        <p:blipFill>
          <a:blip r:embed="rId8"/>
          <a:srcRect l="6250" t="36842" r="44165" b="36842"/>
          <a:stretch>
            <a:fillRect/>
          </a:stretch>
        </p:blipFill>
        <p:spPr bwMode="auto">
          <a:xfrm>
            <a:off x="38100" y="4233868"/>
            <a:ext cx="2214546" cy="714380"/>
          </a:xfrm>
          <a:prstGeom prst="rect">
            <a:avLst/>
          </a:prstGeom>
          <a:noFill/>
        </p:spPr>
      </p:pic>
      <p:cxnSp>
        <p:nvCxnSpPr>
          <p:cNvPr id="18" name="Прямая соединительная линия 17"/>
          <p:cNvCxnSpPr/>
          <p:nvPr/>
        </p:nvCxnSpPr>
        <p:spPr>
          <a:xfrm rot="10800000">
            <a:off x="0" y="6513534"/>
            <a:ext cx="2285984" cy="1588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Group 24">
            <a:extLst>
              <a:ext uri="{FF2B5EF4-FFF2-40B4-BE49-F238E27FC236}">
                <a16:creationId xmlns="" xmlns:a16="http://schemas.microsoft.com/office/drawing/2014/main" id="{39E18362-70B2-4366-B963-0FBF2AC132F4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9144000" cy="968375"/>
        </p:xfrm>
        <a:graphic>
          <a:graphicData uri="http://schemas.openxmlformats.org/drawingml/2006/table">
            <a:tbl>
              <a:tblPr/>
              <a:tblGrid>
                <a:gridCol w="13573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7866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71500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50" marB="45750" horzOverflow="overflow">
                    <a:lnL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16000">
                          <a:srgbClr val="00CCCC"/>
                        </a:gs>
                        <a:gs pos="47000">
                          <a:srgbClr val="9999FF"/>
                        </a:gs>
                        <a:gs pos="60001">
                          <a:srgbClr val="2E6792"/>
                        </a:gs>
                        <a:gs pos="71001">
                          <a:srgbClr val="3333CC"/>
                        </a:gs>
                        <a:gs pos="81000">
                          <a:srgbClr val="1170FF"/>
                        </a:gs>
                        <a:gs pos="100000">
                          <a:srgbClr val="0066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ru-RU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50" marB="45750" horzOverflow="overflow">
                    <a:lnL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16000">
                          <a:srgbClr val="00CCCC"/>
                        </a:gs>
                        <a:gs pos="47000">
                          <a:srgbClr val="9999FF"/>
                        </a:gs>
                        <a:gs pos="60001">
                          <a:srgbClr val="2E6792"/>
                        </a:gs>
                        <a:gs pos="71001">
                          <a:srgbClr val="3333CC"/>
                        </a:gs>
                        <a:gs pos="81000">
                          <a:srgbClr val="1170FF"/>
                        </a:gs>
                        <a:gs pos="100000">
                          <a:srgbClr val="0066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68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DA65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itchFamily="34" charset="0"/>
                        </a:rPr>
                        <a:t>ТЕХНІЧНІ НАУКИ</a:t>
                      </a:r>
                      <a:endParaRPr kumimoji="0" lang="ru-RU" sz="10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DA65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Black" pitchFamily="34" charset="0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ПРОДУКТИВНА ТЕМАТИКА</a:t>
                      </a:r>
                      <a:endParaRPr kumimoji="0" lang="uk-UA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50" marB="45750" horzOverflow="overflow">
                    <a:lnL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16000">
                          <a:srgbClr val="00CCCC"/>
                        </a:gs>
                        <a:gs pos="47000">
                          <a:srgbClr val="9999FF"/>
                        </a:gs>
                        <a:gs pos="60001">
                          <a:srgbClr val="2E6792"/>
                        </a:gs>
                        <a:gs pos="71001">
                          <a:srgbClr val="3333CC"/>
                        </a:gs>
                        <a:gs pos="81000">
                          <a:srgbClr val="1170FF"/>
                        </a:gs>
                        <a:gs pos="100000">
                          <a:srgbClr val="0066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" name="Группа 17"/>
          <p:cNvGrpSpPr>
            <a:grpSpLocks/>
          </p:cNvGrpSpPr>
          <p:nvPr/>
        </p:nvGrpSpPr>
        <p:grpSpPr bwMode="auto">
          <a:xfrm>
            <a:off x="428625" y="71438"/>
            <a:ext cx="8628063" cy="785812"/>
            <a:chOff x="428596" y="71414"/>
            <a:chExt cx="8627555" cy="785811"/>
          </a:xfrm>
        </p:grpSpPr>
        <p:sp>
          <p:nvSpPr>
            <p:cNvPr id="19" name="Rectangle 11">
              <a:extLst>
                <a:ext uri="{FF2B5EF4-FFF2-40B4-BE49-F238E27FC236}">
                  <a16:creationId xmlns="" xmlns:a16="http://schemas.microsoft.com/office/drawing/2014/main" id="{3CDBACE7-4858-4FCE-BADF-EDE65C0D55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3907" y="115864"/>
              <a:ext cx="7532244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uk-UA" sz="16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ЦЕНТРАЛЬНОУКРАЇНСЬКИЙ НАЦІОНАЛЬНИЙ ТЕХНІЧНИЙ УНІВЕРСИТЕТ</a:t>
              </a:r>
              <a:endParaRPr lang="ru-RU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graphicFrame>
          <p:nvGraphicFramePr>
            <p:cNvPr id="3101" name="Object 14"/>
            <p:cNvGraphicFramePr>
              <a:graphicFrameLocks noChangeAspect="1"/>
            </p:cNvGraphicFramePr>
            <p:nvPr/>
          </p:nvGraphicFramePr>
          <p:xfrm>
            <a:off x="428596" y="71414"/>
            <a:ext cx="572713" cy="785811"/>
          </p:xfrm>
          <a:graphic>
            <a:graphicData uri="http://schemas.openxmlformats.org/presentationml/2006/ole">
              <p:oleObj spid="_x0000_s219180" name="CorelDRAW" r:id="rId4" imgW="4457160" imgH="6041160" progId="">
                <p:embed/>
              </p:oleObj>
            </a:graphicData>
          </a:graphic>
        </p:graphicFrame>
      </p:grpSp>
      <p:sp>
        <p:nvSpPr>
          <p:cNvPr id="3085" name="Rectangle 22"/>
          <p:cNvSpPr>
            <a:spLocks noChangeArrowheads="1"/>
          </p:cNvSpPr>
          <p:nvPr/>
        </p:nvSpPr>
        <p:spPr bwMode="auto">
          <a:xfrm>
            <a:off x="3936264" y="2363543"/>
            <a:ext cx="5761038" cy="108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indent="261938"/>
            <a:endParaRPr lang="ru-RU" altLang="ru-RU" sz="1100">
              <a:cs typeface="Arial" charset="0"/>
            </a:endParaRPr>
          </a:p>
        </p:txBody>
      </p:sp>
      <p:sp>
        <p:nvSpPr>
          <p:cNvPr id="3086" name="Rectangle 23"/>
          <p:cNvSpPr>
            <a:spLocks noChangeArrowheads="1"/>
          </p:cNvSpPr>
          <p:nvPr/>
        </p:nvSpPr>
        <p:spPr bwMode="auto">
          <a:xfrm>
            <a:off x="4213225" y="2810958"/>
            <a:ext cx="4967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altLang="ru-RU" sz="1000" b="1" dirty="0">
                <a:cs typeface="Arial" charset="0"/>
              </a:rPr>
              <a:t>Наукова інфраструктура:</a:t>
            </a:r>
            <a:r>
              <a:rPr lang="uk-UA" altLang="ru-RU" sz="1000" dirty="0">
                <a:solidFill>
                  <a:srgbClr val="CC3300"/>
                </a:solidFill>
                <a:cs typeface="Arial" charset="0"/>
              </a:rPr>
              <a:t> </a:t>
            </a:r>
            <a:r>
              <a:rPr lang="uk-UA" altLang="ru-RU" sz="1000" dirty="0">
                <a:cs typeface="Arial" charset="0"/>
              </a:rPr>
              <a:t>Наукова лабораторія </a:t>
            </a:r>
            <a:r>
              <a:rPr lang="uk-UA" altLang="ru-RU" sz="1000" dirty="0" err="1">
                <a:cs typeface="Arial" charset="0"/>
              </a:rPr>
              <a:t>“Динаміка</a:t>
            </a:r>
            <a:r>
              <a:rPr lang="uk-UA" altLang="ru-RU" sz="1000" dirty="0">
                <a:cs typeface="Arial" charset="0"/>
              </a:rPr>
              <a:t> механічних систем, до складу яких входить обертове несуче тіло із приєднаними  </a:t>
            </a:r>
            <a:r>
              <a:rPr lang="uk-UA" altLang="ru-RU" sz="1000" dirty="0" err="1">
                <a:cs typeface="Arial" charset="0"/>
              </a:rPr>
              <a:t>тілами”</a:t>
            </a:r>
            <a:r>
              <a:rPr lang="uk-UA" altLang="ru-RU" sz="1000" dirty="0">
                <a:cs typeface="Arial" charset="0"/>
              </a:rPr>
              <a:t>, ЦНТУ.</a:t>
            </a:r>
          </a:p>
        </p:txBody>
      </p:sp>
      <p:sp>
        <p:nvSpPr>
          <p:cNvPr id="3087" name="Rectangle 24"/>
          <p:cNvSpPr>
            <a:spLocks noChangeArrowheads="1"/>
          </p:cNvSpPr>
          <p:nvPr/>
        </p:nvSpPr>
        <p:spPr bwMode="auto">
          <a:xfrm>
            <a:off x="4268788" y="3132157"/>
            <a:ext cx="47879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uk-UA" altLang="ru-RU" sz="1000" b="1" dirty="0">
                <a:cs typeface="Arial" charset="0"/>
              </a:rPr>
              <a:t>Кадровий склад</a:t>
            </a:r>
            <a:r>
              <a:rPr lang="uk-UA" altLang="ru-RU" sz="1000" dirty="0">
                <a:cs typeface="Arial" charset="0"/>
              </a:rPr>
              <a:t>: 1 д-р техн. наук; 6 канд. техн. наук. з яких  2 – молодих вчених.</a:t>
            </a:r>
          </a:p>
        </p:txBody>
      </p:sp>
      <p:sp>
        <p:nvSpPr>
          <p:cNvPr id="3088" name="Rectangle 26"/>
          <p:cNvSpPr>
            <a:spLocks noChangeArrowheads="1"/>
          </p:cNvSpPr>
          <p:nvPr/>
        </p:nvSpPr>
        <p:spPr bwMode="auto">
          <a:xfrm>
            <a:off x="4211638" y="3343724"/>
            <a:ext cx="4808537" cy="22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uk-UA" altLang="ru-RU" sz="1000" b="1" dirty="0">
                <a:cs typeface="Arial" charset="0"/>
              </a:rPr>
              <a:t>Перелік наукової продукції та публікацій.</a:t>
            </a:r>
          </a:p>
          <a:p>
            <a:pPr eaLnBrk="1" hangingPunct="1"/>
            <a:endParaRPr lang="uk-UA" altLang="ru-RU" sz="200" b="1" dirty="0">
              <a:cs typeface="Arial" charset="0"/>
            </a:endParaRPr>
          </a:p>
          <a:p>
            <a:pPr eaLnBrk="1" hangingPunct="1"/>
            <a:r>
              <a:rPr lang="uk-UA" altLang="ru-RU" sz="1000" b="1" dirty="0">
                <a:cs typeface="Arial" charset="0"/>
              </a:rPr>
              <a:t>Видано</a:t>
            </a:r>
            <a:r>
              <a:rPr lang="uk-UA" altLang="ru-RU" sz="1000" dirty="0">
                <a:cs typeface="Arial" charset="0"/>
              </a:rPr>
              <a:t> 1 монографію в Україні.</a:t>
            </a:r>
          </a:p>
          <a:p>
            <a:pPr eaLnBrk="1" hangingPunct="1"/>
            <a:r>
              <a:rPr lang="uk-UA" altLang="ru-RU" sz="1000" b="1" dirty="0">
                <a:cs typeface="Arial" charset="0"/>
              </a:rPr>
              <a:t>Опубліковані у наукометричних виданнях:</a:t>
            </a:r>
          </a:p>
          <a:p>
            <a:pPr eaLnBrk="1" hangingPunct="1"/>
            <a:r>
              <a:rPr lang="uk-UA" altLang="ru-RU" sz="1000" b="1" dirty="0">
                <a:cs typeface="Arial" charset="0"/>
              </a:rPr>
              <a:t>- 6</a:t>
            </a:r>
            <a:r>
              <a:rPr lang="uk-UA" altLang="ru-RU" sz="1000" dirty="0">
                <a:cs typeface="Arial" charset="0"/>
              </a:rPr>
              <a:t> статей англ. мовою у журналах, що входять до </a:t>
            </a:r>
            <a:r>
              <a:rPr lang="uk-UA" altLang="ru-RU" sz="1000" dirty="0" err="1">
                <a:cs typeface="Arial" charset="0"/>
              </a:rPr>
              <a:t>наукометричної</a:t>
            </a:r>
            <a:r>
              <a:rPr lang="uk-UA" altLang="ru-RU" sz="1000" dirty="0">
                <a:cs typeface="Arial" charset="0"/>
              </a:rPr>
              <a:t> бази даних </a:t>
            </a:r>
            <a:r>
              <a:rPr lang="uk-UA" altLang="ru-RU" sz="1000" dirty="0" err="1">
                <a:cs typeface="Arial" charset="0"/>
              </a:rPr>
              <a:t>Scopus</a:t>
            </a:r>
            <a:r>
              <a:rPr lang="uk-UA" altLang="ru-RU" sz="1000" dirty="0">
                <a:cs typeface="Arial" charset="0"/>
              </a:rPr>
              <a:t>, з них 5 входять до переліку наукових фахових видань України; </a:t>
            </a:r>
          </a:p>
          <a:p>
            <a:pPr eaLnBrk="1" hangingPunct="1"/>
            <a:r>
              <a:rPr lang="uk-UA" altLang="ru-RU" sz="1000" b="1" dirty="0">
                <a:cs typeface="Arial" charset="0"/>
              </a:rPr>
              <a:t>- 1</a:t>
            </a:r>
            <a:r>
              <a:rPr lang="uk-UA" altLang="ru-RU" sz="1000" dirty="0">
                <a:cs typeface="Arial" charset="0"/>
              </a:rPr>
              <a:t> закордонні тези доповідей на міжнародній конференції (англ. мовою), що індексуються у</a:t>
            </a:r>
            <a:r>
              <a:rPr lang="ru-RU" altLang="ru-RU" sz="1000" dirty="0">
                <a:cs typeface="Arial" charset="0"/>
              </a:rPr>
              <a:t> наукометричній </a:t>
            </a:r>
            <a:r>
              <a:rPr lang="uk-UA" altLang="ru-RU" sz="1000" dirty="0">
                <a:cs typeface="Arial" charset="0"/>
              </a:rPr>
              <a:t>базі даних </a:t>
            </a:r>
            <a:r>
              <a:rPr lang="ru-RU" altLang="ru-RU" sz="1000" dirty="0" err="1">
                <a:cs typeface="Arial" charset="0"/>
              </a:rPr>
              <a:t>Scopus</a:t>
            </a:r>
            <a:r>
              <a:rPr lang="uk-UA" altLang="ru-RU" sz="1000" dirty="0">
                <a:cs typeface="Arial" charset="0"/>
              </a:rPr>
              <a:t>.</a:t>
            </a:r>
          </a:p>
          <a:p>
            <a:pPr eaLnBrk="1" hangingPunct="1"/>
            <a:r>
              <a:rPr lang="uk-UA" altLang="ru-RU" sz="1000" b="1" dirty="0">
                <a:cs typeface="Arial" charset="0"/>
              </a:rPr>
              <a:t>Прийнята до друку</a:t>
            </a:r>
            <a:r>
              <a:rPr lang="uk-UA" altLang="ru-RU" sz="1000" dirty="0">
                <a:cs typeface="Arial" charset="0"/>
              </a:rPr>
              <a:t> 1 стаття журналом, що </a:t>
            </a:r>
            <a:r>
              <a:rPr lang="ru-RU" altLang="ru-RU" sz="1000" dirty="0">
                <a:cs typeface="Arial" charset="0"/>
              </a:rPr>
              <a:t>входить до </a:t>
            </a:r>
            <a:r>
              <a:rPr lang="ru-RU" altLang="ru-RU" sz="1000" dirty="0" err="1">
                <a:cs typeface="Arial" charset="0"/>
              </a:rPr>
              <a:t>наукометричної</a:t>
            </a:r>
            <a:r>
              <a:rPr lang="ru-RU" altLang="ru-RU" sz="1000" dirty="0">
                <a:cs typeface="Arial" charset="0"/>
              </a:rPr>
              <a:t> </a:t>
            </a:r>
            <a:r>
              <a:rPr lang="uk-UA" altLang="ru-RU" sz="1000" dirty="0">
                <a:cs typeface="Arial" charset="0"/>
              </a:rPr>
              <a:t>бази даних</a:t>
            </a:r>
            <a:r>
              <a:rPr lang="ru-RU" altLang="ru-RU" sz="1000" dirty="0">
                <a:cs typeface="Arial" charset="0"/>
              </a:rPr>
              <a:t> </a:t>
            </a:r>
            <a:r>
              <a:rPr lang="ru-RU" altLang="ru-RU" sz="1000" dirty="0" err="1">
                <a:cs typeface="Arial" charset="0"/>
              </a:rPr>
              <a:t>Scopus</a:t>
            </a:r>
            <a:r>
              <a:rPr lang="ru-RU" altLang="ru-RU" sz="1000" dirty="0">
                <a:cs typeface="Arial" charset="0"/>
              </a:rPr>
              <a:t> (</a:t>
            </a:r>
            <a:r>
              <a:rPr lang="uk-UA" altLang="ru-RU" sz="1000" dirty="0">
                <a:cs typeface="Arial" charset="0"/>
              </a:rPr>
              <a:t>опублікована у січні </a:t>
            </a:r>
            <a:r>
              <a:rPr lang="ru-RU" altLang="ru-RU" sz="1000" dirty="0">
                <a:cs typeface="Arial" charset="0"/>
              </a:rPr>
              <a:t>2021 р.).</a:t>
            </a:r>
            <a:endParaRPr lang="uk-UA" altLang="ru-RU" sz="1000" dirty="0">
              <a:cs typeface="Arial" charset="0"/>
            </a:endParaRPr>
          </a:p>
          <a:p>
            <a:pPr eaLnBrk="1" hangingPunct="1"/>
            <a:r>
              <a:rPr lang="uk-UA" altLang="ru-RU" sz="1000" b="1" dirty="0">
                <a:cs typeface="Arial" charset="0"/>
              </a:rPr>
              <a:t>Одержано</a:t>
            </a:r>
            <a:r>
              <a:rPr lang="uk-UA" altLang="ru-RU" sz="1000" dirty="0">
                <a:cs typeface="Arial" charset="0"/>
              </a:rPr>
              <a:t> 8 патентів України на корисну модель.</a:t>
            </a:r>
          </a:p>
          <a:p>
            <a:pPr eaLnBrk="1" hangingPunct="1"/>
            <a:r>
              <a:rPr lang="uk-UA" altLang="ru-RU" sz="1000" b="1" dirty="0">
                <a:cs typeface="Arial" charset="0"/>
              </a:rPr>
              <a:t>Подано</a:t>
            </a:r>
            <a:r>
              <a:rPr lang="uk-UA" altLang="ru-RU" sz="1000" dirty="0">
                <a:cs typeface="Arial" charset="0"/>
              </a:rPr>
              <a:t> 5 заявок на отримання патенту України.</a:t>
            </a:r>
          </a:p>
          <a:p>
            <a:pPr eaLnBrk="1" hangingPunct="1"/>
            <a:r>
              <a:rPr lang="uk-UA" altLang="ru-RU" sz="1000" b="1" dirty="0">
                <a:cs typeface="Arial" charset="0"/>
              </a:rPr>
              <a:t>Підготовлена до захисту</a:t>
            </a:r>
            <a:r>
              <a:rPr lang="uk-UA" altLang="ru-RU" sz="1000" dirty="0">
                <a:cs typeface="Arial" charset="0"/>
              </a:rPr>
              <a:t> 1 дисертація доктора технічних наук*.</a:t>
            </a:r>
          </a:p>
          <a:p>
            <a:pPr eaLnBrk="1" hangingPunct="1"/>
            <a:r>
              <a:rPr lang="uk-UA" altLang="ru-RU" sz="1000" b="1" dirty="0">
                <a:cs typeface="Arial" charset="0"/>
              </a:rPr>
              <a:t>*Запланована до захисту у 2020 році дисертація кандидата технічних наук </a:t>
            </a:r>
            <a:r>
              <a:rPr lang="uk-UA" altLang="ru-RU" sz="1000" dirty="0">
                <a:cs typeface="Arial" charset="0"/>
              </a:rPr>
              <a:t>захищена достроково – у 2019 році.</a:t>
            </a:r>
          </a:p>
        </p:txBody>
      </p:sp>
      <p:sp>
        <p:nvSpPr>
          <p:cNvPr id="3089" name="Text Box 27">
            <a:extLst>
              <a:ext uri="{FF2B5EF4-FFF2-40B4-BE49-F238E27FC236}">
                <a16:creationId xmlns="" xmlns:a16="http://schemas.microsoft.com/office/drawing/2014/main" id="{7E43F905-D590-4EC1-B021-02FA4DD22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6" y="3275507"/>
            <a:ext cx="4139952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uk-UA" altLang="ru-RU" sz="1000" b="1" dirty="0" smtClean="0">
                <a:latin typeface="+mj-lt"/>
                <a:cs typeface="Arial" panose="020B0604020202020204" pitchFamily="34" charset="0"/>
              </a:rPr>
              <a:t>Мета </a:t>
            </a:r>
            <a:r>
              <a:rPr lang="uk-UA" altLang="ru-RU" sz="1000" b="1" dirty="0">
                <a:latin typeface="+mj-lt"/>
                <a:cs typeface="Arial" panose="020B0604020202020204" pitchFamily="34" charset="0"/>
              </a:rPr>
              <a:t>дослідження</a:t>
            </a:r>
            <a:r>
              <a:rPr lang="uk-UA" altLang="ru-RU" sz="1000" dirty="0">
                <a:latin typeface="+mj-lt"/>
                <a:cs typeface="Arial" panose="020B0604020202020204" pitchFamily="34" charset="0"/>
              </a:rPr>
              <a:t>:</a:t>
            </a:r>
            <a:r>
              <a:rPr lang="uk-UA" altLang="ru-RU" sz="1000" dirty="0">
                <a:solidFill>
                  <a:srgbClr val="CC33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uk-UA" altLang="ru-RU" sz="1000" dirty="0">
                <a:latin typeface="+mj-lt"/>
                <a:cs typeface="Arial" panose="020B0604020202020204" pitchFamily="34" charset="0"/>
              </a:rPr>
              <a:t>розробка, обґрунтування та апробація енергетичних і емпіричних критеріїв (умов) стійкості рухів </a:t>
            </a:r>
            <a:r>
              <a:rPr lang="uk-UA" altLang="ru-RU" sz="900" dirty="0">
                <a:latin typeface="+mj-lt"/>
                <a:cs typeface="Arial" panose="020B0604020202020204" pitchFamily="34" charset="0"/>
              </a:rPr>
              <a:t>незрівноважених</a:t>
            </a:r>
            <a:r>
              <a:rPr lang="uk-UA" altLang="ru-RU" sz="1000" dirty="0">
                <a:latin typeface="+mj-lt"/>
                <a:cs typeface="Arial" panose="020B0604020202020204" pitchFamily="34" charset="0"/>
              </a:rPr>
              <a:t> обертових несучих тіл в ізольованих і вільних механічних системах.</a:t>
            </a: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uk-UA" altLang="ru-RU" sz="1000" b="1" dirty="0" smtClean="0">
                <a:latin typeface="+mj-lt"/>
                <a:cs typeface="Arial" panose="020B0604020202020204" pitchFamily="34" charset="0"/>
              </a:rPr>
              <a:t>Результати </a:t>
            </a:r>
            <a:r>
              <a:rPr lang="uk-UA" altLang="ru-RU" sz="1000" b="1" dirty="0">
                <a:latin typeface="+mj-lt"/>
                <a:cs typeface="Arial" panose="020B0604020202020204" pitchFamily="34" charset="0"/>
              </a:rPr>
              <a:t>досліджень за перший період</a:t>
            </a:r>
            <a:r>
              <a:rPr lang="uk-UA" altLang="ru-RU" sz="1000" dirty="0">
                <a:latin typeface="+mj-lt"/>
                <a:cs typeface="Arial" panose="020B0604020202020204" pitchFamily="34" charset="0"/>
              </a:rPr>
              <a:t>: Із застосуванням розробленого у 2019 році узагальненого енергетичного методу дослідження динаміки зазначених механічних систем: </a:t>
            </a:r>
          </a:p>
          <a:p>
            <a:pPr marL="171450" indent="-171450" eaLnBrk="1" hangingPunct="1">
              <a:spcBef>
                <a:spcPts val="0"/>
              </a:spcBef>
              <a:buFontTx/>
              <a:buChar char="-"/>
              <a:defRPr/>
            </a:pPr>
            <a:r>
              <a:rPr lang="uk-UA" altLang="ru-RU" sz="1000" dirty="0">
                <a:latin typeface="+mj-lt"/>
                <a:cs typeface="Arial" panose="020B0604020202020204" pitchFamily="34" charset="0"/>
              </a:rPr>
              <a:t>побудовані елементи загальної теорії пасивного </a:t>
            </a:r>
            <a:r>
              <a:rPr lang="uk-UA" altLang="ru-RU" sz="1000" dirty="0" err="1">
                <a:latin typeface="+mj-lt"/>
                <a:cs typeface="Arial" panose="020B0604020202020204" pitchFamily="34" charset="0"/>
              </a:rPr>
              <a:t>автобалансу-вання</a:t>
            </a:r>
            <a:r>
              <a:rPr lang="uk-UA" altLang="ru-RU" sz="1000" dirty="0">
                <a:latin typeface="+mj-lt"/>
                <a:cs typeface="Arial" panose="020B0604020202020204" pitchFamily="34" charset="0"/>
              </a:rPr>
              <a:t> (придатної для автобалансирів будь-якого типу); </a:t>
            </a:r>
          </a:p>
          <a:p>
            <a:pPr marL="171450" indent="-171450" eaLnBrk="1" hangingPunct="1">
              <a:spcBef>
                <a:spcPts val="0"/>
              </a:spcBef>
              <a:buFontTx/>
              <a:buChar char="-"/>
              <a:defRPr/>
            </a:pPr>
            <a:r>
              <a:rPr lang="uk-UA" altLang="ru-RU" sz="1000" dirty="0">
                <a:latin typeface="+mj-lt"/>
                <a:cs typeface="Arial" panose="020B0604020202020204" pitchFamily="34" charset="0"/>
              </a:rPr>
              <a:t>перевірена працездатність раніше розроблених (у 2019 році) емпіричних методів визначення умов настання автобалансування; </a:t>
            </a:r>
          </a:p>
          <a:p>
            <a:pPr marL="171450" indent="-171450" eaLnBrk="1" hangingPunct="1">
              <a:spcBef>
                <a:spcPts val="0"/>
              </a:spcBef>
              <a:buFontTx/>
              <a:buChar char="-"/>
              <a:defRPr/>
            </a:pPr>
            <a:r>
              <a:rPr lang="uk-UA" altLang="ru-RU" sz="1000" dirty="0">
                <a:latin typeface="+mj-lt"/>
                <a:cs typeface="Arial" panose="020B0604020202020204" pitchFamily="34" charset="0"/>
              </a:rPr>
              <a:t>досліджений ефект Зомерфельда в одно- і </a:t>
            </a:r>
            <a:r>
              <a:rPr lang="uk-UA" altLang="ru-RU" sz="1000" dirty="0" err="1">
                <a:latin typeface="+mj-lt"/>
                <a:cs typeface="Arial" panose="020B0604020202020204" pitchFamily="34" charset="0"/>
              </a:rPr>
              <a:t>багатомасових</a:t>
            </a:r>
            <a:r>
              <a:rPr lang="uk-UA" altLang="ru-RU" sz="1000" dirty="0">
                <a:latin typeface="+mj-lt"/>
                <a:cs typeface="Arial" panose="020B0604020202020204" pitchFamily="34" charset="0"/>
              </a:rPr>
              <a:t> вібраційних машинах. </a:t>
            </a: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uk-UA" altLang="ru-RU" sz="1000" dirty="0">
                <a:latin typeface="+mj-lt"/>
                <a:cs typeface="Arial" panose="020B0604020202020204" pitchFamily="34" charset="0"/>
              </a:rPr>
              <a:t>При цьому аналітично і числовими методами розв'язана низка модельних задач з пошуку усталених режимів руху різних механічних систем, виявлення умов їх зародження, існування, зникнення і стійкості.</a:t>
            </a:r>
          </a:p>
        </p:txBody>
      </p:sp>
      <p:sp>
        <p:nvSpPr>
          <p:cNvPr id="3090" name="Rectangle 22">
            <a:extLst>
              <a:ext uri="{FF2B5EF4-FFF2-40B4-BE49-F238E27FC236}">
                <a16:creationId xmlns="" xmlns:a16="http://schemas.microsoft.com/office/drawing/2014/main" id="{74915F5A-B195-4597-A88C-5807FC77D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683" y="2658817"/>
            <a:ext cx="413410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uk-UA" altLang="ru-RU" sz="1100" b="1" i="1" dirty="0">
                <a:cs typeface="Arial" panose="020B0604020202020204" pitchFamily="34" charset="0"/>
              </a:rPr>
              <a:t>Науковий</a:t>
            </a:r>
            <a:r>
              <a:rPr lang="uk-UA" altLang="ru-RU" sz="1000" b="1" i="1" dirty="0">
                <a:cs typeface="Arial" panose="020B0604020202020204" pitchFamily="34" charset="0"/>
              </a:rPr>
              <a:t> керівник:  Філімоніхін Г.Б., проф., д-р </a:t>
            </a:r>
            <a:r>
              <a:rPr lang="uk-UA" altLang="ru-RU" sz="1000" b="1" i="1" dirty="0" err="1">
                <a:cs typeface="Arial" panose="020B0604020202020204" pitchFamily="34" charset="0"/>
              </a:rPr>
              <a:t>техн</a:t>
            </a:r>
            <a:r>
              <a:rPr lang="uk-UA" altLang="ru-RU" sz="1000" b="1" i="1" dirty="0">
                <a:cs typeface="Arial" panose="020B0604020202020204" pitchFamily="34" charset="0"/>
              </a:rPr>
              <a:t>. наук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uk-UA" altLang="ru-RU" sz="1000" b="1" i="1" dirty="0">
                <a:cs typeface="Arial" panose="020B0604020202020204" pitchFamily="34" charset="0"/>
              </a:rPr>
              <a:t>Обсяг </a:t>
            </a:r>
            <a:r>
              <a:rPr lang="uk-UA" altLang="ru-RU" sz="1100" b="1" i="1" dirty="0">
                <a:cs typeface="Arial" panose="020B0604020202020204" pitchFamily="34" charset="0"/>
              </a:rPr>
              <a:t>фінансування</a:t>
            </a:r>
            <a:r>
              <a:rPr lang="uk-UA" altLang="ru-RU" sz="1000" b="1" i="1" dirty="0">
                <a:cs typeface="Arial" panose="020B0604020202020204" pitchFamily="34" charset="0"/>
              </a:rPr>
              <a:t> за період  20</a:t>
            </a:r>
            <a:r>
              <a:rPr lang="en-US" altLang="ru-RU" sz="1000" b="1" i="1" dirty="0">
                <a:cs typeface="Arial" panose="020B0604020202020204" pitchFamily="34" charset="0"/>
              </a:rPr>
              <a:t>20</a:t>
            </a:r>
            <a:r>
              <a:rPr lang="uk-UA" altLang="ru-RU" sz="1000" b="1" i="1" dirty="0">
                <a:cs typeface="Arial" panose="020B0604020202020204" pitchFamily="34" charset="0"/>
              </a:rPr>
              <a:t> </a:t>
            </a:r>
            <a:r>
              <a:rPr lang="uk-UA" altLang="ru-RU" sz="1000" b="1" i="1" dirty="0" err="1">
                <a:cs typeface="Arial" panose="020B0604020202020204" pitchFamily="34" charset="0"/>
              </a:rPr>
              <a:t>р.р</a:t>
            </a:r>
            <a:r>
              <a:rPr lang="uk-UA" altLang="ru-RU" sz="1000" b="1" i="1" dirty="0">
                <a:cs typeface="Arial" panose="020B0604020202020204" pitchFamily="34" charset="0"/>
              </a:rPr>
              <a:t>. – </a:t>
            </a:r>
            <a:r>
              <a:rPr lang="uk-UA" altLang="ru-RU" sz="1000" b="1" i="1" dirty="0" smtClean="0">
                <a:cs typeface="Arial" panose="020B0604020202020204" pitchFamily="34" charset="0"/>
              </a:rPr>
              <a:t>407,2 </a:t>
            </a:r>
            <a:r>
              <a:rPr lang="uk-UA" altLang="ru-RU" sz="1000" b="1" i="1" dirty="0">
                <a:cs typeface="Arial" panose="020B0604020202020204" pitchFamily="34" charset="0"/>
              </a:rPr>
              <a:t>тис. грн</a:t>
            </a:r>
            <a:r>
              <a:rPr lang="uk-UA" altLang="ru-RU" sz="1100" i="1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 Box 6">
            <a:extLst>
              <a:ext uri="{FF2B5EF4-FFF2-40B4-BE49-F238E27FC236}">
                <a16:creationId xmlns="" xmlns:a16="http://schemas.microsoft.com/office/drawing/2014/main" id="{D9B5C854-535D-421A-98AC-3B2F6C92B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5825" y="1412875"/>
            <a:ext cx="19081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ru-RU" sz="12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МЕХАНІКА</a:t>
            </a:r>
          </a:p>
          <a:p>
            <a:pPr algn="r" eaLnBrk="1" hangingPunct="1">
              <a:spcBef>
                <a:spcPct val="50000"/>
              </a:spcBef>
              <a:defRPr/>
            </a:pPr>
            <a:endParaRPr lang="ru-RU" sz="1200" b="1" i="1" dirty="0"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27" name="Text Box 6">
            <a:extLst>
              <a:ext uri="{FF2B5EF4-FFF2-40B4-BE49-F238E27FC236}">
                <a16:creationId xmlns="" xmlns:a16="http://schemas.microsoft.com/office/drawing/2014/main" id="{260D2D56-A0D0-471E-A5B4-8D3E941C0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2313" y="1665288"/>
            <a:ext cx="20716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ru-RU" altLang="ru-RU" sz="12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(ФУНДАМЕНТАЛЬНА)</a:t>
            </a:r>
          </a:p>
        </p:txBody>
      </p:sp>
      <p:sp>
        <p:nvSpPr>
          <p:cNvPr id="28" name="Rectangle 2">
            <a:extLst>
              <a:ext uri="{FF2B5EF4-FFF2-40B4-BE49-F238E27FC236}">
                <a16:creationId xmlns="" xmlns:a16="http://schemas.microsoft.com/office/drawing/2014/main" id="{1A64D935-AEF9-4ABE-88FB-2614EA162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948" y="2004767"/>
            <a:ext cx="8750300" cy="358775"/>
          </a:xfrm>
          <a:prstGeom prst="rect">
            <a:avLst/>
          </a:prstGeom>
          <a:noFill/>
          <a:ln>
            <a:solidFill>
              <a:schemeClr val="bg1"/>
            </a:solidFill>
          </a:ln>
          <a:extLst/>
        </p:spPr>
        <p:txBody>
          <a:bodyPr anchor="b"/>
          <a:lstStyle>
            <a:lvl1pPr marL="319088" indent="-3190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uk-UA" altLang="ru-RU" sz="1400" b="1" i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СТАБІЛІЗАЦІЯ І СТІЙКІСТЬ РУХУ НЕЗРІВНОВАЖЕНОГО </a:t>
            </a:r>
            <a:r>
              <a:rPr lang="uk-UA" altLang="ru-RU" sz="1400" b="1" i="1" dirty="0">
                <a:solidFill>
                  <a:srgbClr val="FF0000"/>
                </a:solidFill>
                <a:latin typeface="Arial" panose="020B0604020202020204" pitchFamily="34" charset="0"/>
              </a:rPr>
              <a:t>ОБЕРТОВОГО НЕСУЧОГО ТІЛ</a:t>
            </a:r>
            <a:r>
              <a:rPr lang="ru-RU" altLang="ru-RU" sz="1400" b="1" i="1" dirty="0">
                <a:solidFill>
                  <a:srgbClr val="FF0000"/>
                </a:solidFill>
                <a:latin typeface="Arial" panose="020B0604020202020204" pitchFamily="34" charset="0"/>
              </a:rPr>
              <a:t>А</a:t>
            </a:r>
            <a:endParaRPr lang="ru-RU" altLang="ru-RU" sz="1400" b="1" i="1" dirty="0">
              <a:solidFill>
                <a:srgbClr val="FF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9" name="Rectangle 2">
            <a:extLst>
              <a:ext uri="{FF2B5EF4-FFF2-40B4-BE49-F238E27FC236}">
                <a16:creationId xmlns="" xmlns:a16="http://schemas.microsoft.com/office/drawing/2014/main" id="{CF615B51-ABB2-43DE-90FD-985D25FC7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700" y="2363543"/>
            <a:ext cx="8750300" cy="287337"/>
          </a:xfrm>
          <a:prstGeom prst="rect">
            <a:avLst/>
          </a:prstGeom>
          <a:noFill/>
          <a:ln>
            <a:solidFill>
              <a:schemeClr val="bg1"/>
            </a:solidFill>
          </a:ln>
          <a:extLst/>
        </p:spPr>
        <p:txBody>
          <a:bodyPr anchor="b"/>
          <a:lstStyle>
            <a:lvl1pPr marL="319088" indent="-3190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uk-UA" altLang="ru-RU" sz="1400" b="1" i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В ВІЛЬНІЙ ЧИ ІЗОЛЬОВАНІЙ МЕХАНІЧНІЙ СИСТЕМІ</a:t>
            </a:r>
            <a:endParaRPr lang="ru-RU" altLang="ru-RU" sz="1400" b="1" i="1" dirty="0">
              <a:solidFill>
                <a:srgbClr val="FF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95" name="Рисунок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5202" y="5721939"/>
            <a:ext cx="1942282" cy="1084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6" name="Рисунок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4800" y="5827208"/>
            <a:ext cx="971550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7" name="Рисунок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69802" y="5676164"/>
            <a:ext cx="1225740" cy="1143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8" name="Рисунок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27296" y="5621787"/>
            <a:ext cx="1302312" cy="120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9" name="Рисунок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80312" y="5612938"/>
            <a:ext cx="1229072" cy="1226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ик 23"/>
          <p:cNvSpPr/>
          <p:nvPr/>
        </p:nvSpPr>
        <p:spPr>
          <a:xfrm>
            <a:off x="1785918" y="1285860"/>
            <a:ext cx="5000661" cy="5400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 i="1" dirty="0">
                <a:solidFill>
                  <a:srgbClr val="7734D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pitchFamily="34" charset="0"/>
              </a:rPr>
              <a:t>ДОСЛІДЖЕННЯ І РОЗРОБКИ,  ЯКІ ФІНАНСУЮТЬСЯ </a:t>
            </a:r>
            <a:endParaRPr lang="ru-RU" sz="1400" b="1" i="1" dirty="0" smtClean="0">
              <a:solidFill>
                <a:srgbClr val="7734D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Arial" pitchFamily="34" charset="0"/>
            </a:endParaRPr>
          </a:p>
          <a:p>
            <a:pPr algn="ctr">
              <a:defRPr/>
            </a:pPr>
            <a:r>
              <a:rPr lang="ru-RU" sz="1400" b="1" i="1" dirty="0" smtClean="0">
                <a:solidFill>
                  <a:srgbClr val="7734D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pitchFamily="34" charset="0"/>
              </a:rPr>
              <a:t>МІНІСТЕРСТВОМ </a:t>
            </a:r>
            <a:r>
              <a:rPr lang="ru-RU" sz="1400" b="1" i="1" dirty="0">
                <a:solidFill>
                  <a:srgbClr val="7734D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pitchFamily="34" charset="0"/>
              </a:rPr>
              <a:t>ОСВІТИ </a:t>
            </a:r>
            <a:r>
              <a:rPr lang="ru-RU" sz="1400" b="1" i="1" dirty="0" smtClean="0">
                <a:solidFill>
                  <a:srgbClr val="7734D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pitchFamily="34" charset="0"/>
              </a:rPr>
              <a:t>І </a:t>
            </a:r>
            <a:r>
              <a:rPr lang="ru-RU" sz="1400" b="1" i="1" dirty="0">
                <a:solidFill>
                  <a:srgbClr val="7734D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pitchFamily="34" charset="0"/>
              </a:rPr>
              <a:t>НАУКИ </a:t>
            </a:r>
            <a:r>
              <a:rPr lang="ru-RU" sz="1400" b="1" i="1" dirty="0" smtClean="0">
                <a:solidFill>
                  <a:srgbClr val="7734D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pitchFamily="34" charset="0"/>
              </a:rPr>
              <a:t>УКРАЇНИ</a:t>
            </a:r>
            <a:endParaRPr lang="ru-RU" sz="1400" b="1" i="1" dirty="0">
              <a:solidFill>
                <a:srgbClr val="7734D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Group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03091332"/>
              </p:ext>
            </p:extLst>
          </p:nvPr>
        </p:nvGraphicFramePr>
        <p:xfrm>
          <a:off x="0" y="0"/>
          <a:ext cx="9144000" cy="968375"/>
        </p:xfrm>
        <a:graphic>
          <a:graphicData uri="http://schemas.openxmlformats.org/drawingml/2006/table">
            <a:tbl>
              <a:tblPr/>
              <a:tblGrid>
                <a:gridCol w="1357313"/>
                <a:gridCol w="7786687"/>
              </a:tblGrid>
              <a:tr h="571500"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uk-UA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0" marB="45750" horzOverflow="overflow">
                    <a:lnL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16000">
                          <a:srgbClr val="00CCCC"/>
                        </a:gs>
                        <a:gs pos="47000">
                          <a:srgbClr val="9999FF"/>
                        </a:gs>
                        <a:gs pos="60001">
                          <a:srgbClr val="2E6792"/>
                        </a:gs>
                        <a:gs pos="71001">
                          <a:srgbClr val="3333CC"/>
                        </a:gs>
                        <a:gs pos="81000">
                          <a:srgbClr val="1170FF"/>
                        </a:gs>
                        <a:gs pos="100000">
                          <a:srgbClr val="0066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0" marB="45750" horzOverflow="overflow">
                    <a:lnL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16000">
                          <a:srgbClr val="00CCCC"/>
                        </a:gs>
                        <a:gs pos="47000">
                          <a:srgbClr val="9999FF"/>
                        </a:gs>
                        <a:gs pos="60001">
                          <a:srgbClr val="2E6792"/>
                        </a:gs>
                        <a:gs pos="71001">
                          <a:srgbClr val="3333CC"/>
                        </a:gs>
                        <a:gs pos="81000">
                          <a:srgbClr val="1170FF"/>
                        </a:gs>
                        <a:gs pos="100000">
                          <a:srgbClr val="0066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  <a:tr h="3968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uk-UA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50" marB="45750" horzOverflow="overflow">
                    <a:lnL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16000">
                          <a:srgbClr val="00CCCC"/>
                        </a:gs>
                        <a:gs pos="47000">
                          <a:srgbClr val="9999FF"/>
                        </a:gs>
                        <a:gs pos="60001">
                          <a:srgbClr val="2E6792"/>
                        </a:gs>
                        <a:gs pos="71001">
                          <a:srgbClr val="3333CC"/>
                        </a:gs>
                        <a:gs pos="81000">
                          <a:srgbClr val="1170FF"/>
                        </a:gs>
                        <a:gs pos="100000">
                          <a:srgbClr val="0066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</a:tbl>
          </a:graphicData>
        </a:graphic>
      </p:graphicFrame>
      <p:grpSp>
        <p:nvGrpSpPr>
          <p:cNvPr id="2" name="Группа 17"/>
          <p:cNvGrpSpPr>
            <a:grpSpLocks/>
          </p:cNvGrpSpPr>
          <p:nvPr/>
        </p:nvGrpSpPr>
        <p:grpSpPr bwMode="auto">
          <a:xfrm>
            <a:off x="428625" y="0"/>
            <a:ext cx="7737475" cy="857250"/>
            <a:chOff x="428596" y="-24"/>
            <a:chExt cx="7737893" cy="857249"/>
          </a:xfrm>
        </p:grpSpPr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3075102" y="-24"/>
              <a:ext cx="5091387" cy="6159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uk-UA" sz="17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ЦЕНТРАЛЬНОУКРАЇНСЬКИЙ НАЦІОНАЛЬНИЙ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uk-UA" sz="17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ТЕХНІЧНИЙ УНІВЕРСИТЕТ</a:t>
              </a:r>
              <a:endParaRPr lang="ru-RU" sz="17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graphicFrame>
          <p:nvGraphicFramePr>
            <p:cNvPr id="1026" name="Object 13"/>
            <p:cNvGraphicFramePr>
              <a:graphicFrameLocks noChangeAspect="1"/>
            </p:cNvGraphicFramePr>
            <p:nvPr/>
          </p:nvGraphicFramePr>
          <p:xfrm>
            <a:off x="428596" y="71414"/>
            <a:ext cx="572713" cy="785811"/>
          </p:xfrm>
          <a:graphic>
            <a:graphicData uri="http://schemas.openxmlformats.org/presentationml/2006/ole">
              <p:oleObj spid="_x0000_s134187" name="CorelDRAW" r:id="rId3" imgW="4457160" imgH="6041160" progId="">
                <p:embed/>
              </p:oleObj>
            </a:graphicData>
          </a:graphic>
        </p:graphicFrame>
      </p:grpSp>
      <p:sp>
        <p:nvSpPr>
          <p:cNvPr id="1038" name="Rectangle 22"/>
          <p:cNvSpPr>
            <a:spLocks noChangeArrowheads="1"/>
          </p:cNvSpPr>
          <p:nvPr/>
        </p:nvSpPr>
        <p:spPr bwMode="auto">
          <a:xfrm>
            <a:off x="3930043" y="2549525"/>
            <a:ext cx="4713915" cy="108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indent="261938" eaLnBrk="0" hangingPunct="0"/>
            <a:endParaRPr lang="ru-RU" altLang="ru-RU" sz="1100">
              <a:latin typeface="Calibri" pitchFamily="34" charset="0"/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368656" y="1750989"/>
            <a:ext cx="8750300" cy="503337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/>
          <a:p>
            <a:pPr marL="319088" indent="-319088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НАУКОВА РОБОТА МОЛОДИХ НАУКОВЦІВ ЦНТУ</a:t>
            </a:r>
            <a:r>
              <a:rPr lang="ru-RU" altLang="ru-RU" sz="1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altLang="ru-RU" sz="1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uk-UA" altLang="ru-RU" sz="1400" b="1" i="1" dirty="0" smtClean="0">
                <a:solidFill>
                  <a:srgbClr val="207E2B"/>
                </a:solidFill>
                <a:latin typeface="Arial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КОНСТРУКЦІЯ </a:t>
            </a:r>
            <a:r>
              <a:rPr lang="uk-UA" altLang="ru-RU" sz="1400" b="1" i="1" dirty="0">
                <a:solidFill>
                  <a:srgbClr val="207E2B"/>
                </a:solidFill>
                <a:latin typeface="Arial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ТА ПРАЦЕЗДАТНІСТЬ ВИСОКОПРОДУКТИВНИХ І ЕНЕРГОЕФЕКТИВНИХ ВІБРОМАШИН З ВІБРОЗБУДНИКАМИ У ВИГЛЯДІ ПАСИВНИХ АВТОБАЛАНСИРІВ</a:t>
            </a:r>
            <a:endParaRPr lang="ru-RU" altLang="ru-RU" sz="1400" b="1" i="1" dirty="0">
              <a:solidFill>
                <a:srgbClr val="207E2B"/>
              </a:solidFill>
              <a:latin typeface="Arial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6011862" y="2342797"/>
            <a:ext cx="20161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12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МАШИНОБУДУВАННЯ</a:t>
            </a:r>
          </a:p>
          <a:p>
            <a:pPr algn="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endParaRPr lang="ru-RU" sz="1200" b="1" i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4950779" y="2600324"/>
            <a:ext cx="39211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12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(ФУНДАМЕНТАЛЬНА) </a:t>
            </a:r>
            <a:r>
              <a:rPr lang="uk-UA" sz="12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НАУКОВА РОБОТА</a:t>
            </a:r>
            <a:endParaRPr lang="ru-RU" sz="1200" b="1" i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42" name="Rectangle 22"/>
          <p:cNvSpPr>
            <a:spLocks noChangeArrowheads="1"/>
          </p:cNvSpPr>
          <p:nvPr/>
        </p:nvSpPr>
        <p:spPr bwMode="auto">
          <a:xfrm>
            <a:off x="179388" y="2347912"/>
            <a:ext cx="460851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lang="uk-UA" altLang="ru-RU" sz="1200" b="1" i="1" dirty="0">
                <a:cs typeface="Arial" charset="0"/>
              </a:rPr>
              <a:t>Науковий керівник:  </a:t>
            </a:r>
            <a:r>
              <a:rPr lang="uk-UA" altLang="ru-RU" sz="1200" i="1" dirty="0" err="1">
                <a:cs typeface="Arial" charset="0"/>
              </a:rPr>
              <a:t>Яцун</a:t>
            </a:r>
            <a:r>
              <a:rPr lang="uk-UA" altLang="ru-RU" sz="1200" i="1" dirty="0">
                <a:cs typeface="Arial" charset="0"/>
              </a:rPr>
              <a:t> В.В., доц., канд. техн. наук </a:t>
            </a:r>
            <a:endParaRPr lang="ru-RU" altLang="ru-RU" sz="1200" i="1" dirty="0">
              <a:cs typeface="Arial" charset="0"/>
            </a:endParaRPr>
          </a:p>
          <a:p>
            <a:pPr eaLnBrk="0" hangingPunct="0"/>
            <a:r>
              <a:rPr lang="ru-RU" sz="1200" b="1" i="1" dirty="0" err="1">
                <a:cs typeface="Arial" charset="0"/>
              </a:rPr>
              <a:t>Обсяг</a:t>
            </a:r>
            <a:r>
              <a:rPr lang="ru-RU" sz="1200" b="1" i="1" dirty="0">
                <a:cs typeface="Arial" charset="0"/>
              </a:rPr>
              <a:t> </a:t>
            </a:r>
            <a:r>
              <a:rPr lang="ru-RU" sz="1200" b="1" i="1" dirty="0" err="1">
                <a:cs typeface="Arial" charset="0"/>
              </a:rPr>
              <a:t>фінансування</a:t>
            </a:r>
            <a:r>
              <a:rPr lang="ru-RU" sz="1200" i="1" dirty="0">
                <a:cs typeface="Arial" charset="0"/>
              </a:rPr>
              <a:t> за </a:t>
            </a:r>
            <a:r>
              <a:rPr lang="ru-RU" sz="1200" i="1" dirty="0" err="1">
                <a:cs typeface="Arial" charset="0"/>
              </a:rPr>
              <a:t>період</a:t>
            </a:r>
            <a:r>
              <a:rPr lang="ru-RU" sz="1200" i="1" dirty="0">
                <a:cs typeface="Arial" charset="0"/>
              </a:rPr>
              <a:t>  </a:t>
            </a:r>
            <a:r>
              <a:rPr lang="en-US" sz="1200" b="1" i="1" dirty="0">
                <a:cs typeface="Arial" charset="0"/>
              </a:rPr>
              <a:t>2017-</a:t>
            </a:r>
            <a:r>
              <a:rPr lang="ru-RU" sz="1200" b="1" i="1" dirty="0">
                <a:cs typeface="Arial" charset="0"/>
              </a:rPr>
              <a:t>20</a:t>
            </a:r>
            <a:r>
              <a:rPr lang="uk-UA" sz="1200" b="1" i="1" dirty="0">
                <a:cs typeface="Arial" charset="0"/>
              </a:rPr>
              <a:t>20</a:t>
            </a:r>
            <a:r>
              <a:rPr lang="ru-RU" sz="1200" b="1" i="1" dirty="0">
                <a:cs typeface="Arial" charset="0"/>
              </a:rPr>
              <a:t>р. – </a:t>
            </a:r>
            <a:r>
              <a:rPr lang="en-US" sz="1200" b="1" i="1" dirty="0">
                <a:cs typeface="Arial" charset="0"/>
              </a:rPr>
              <a:t>12</a:t>
            </a:r>
            <a:r>
              <a:rPr lang="ru-RU" sz="1200" b="1" i="1" dirty="0">
                <a:cs typeface="Arial" charset="0"/>
              </a:rPr>
              <a:t>00,00  </a:t>
            </a:r>
            <a:r>
              <a:rPr lang="ru-RU" sz="1200" b="1" i="1" dirty="0" err="1" smtClean="0">
                <a:cs typeface="Arial" charset="0"/>
              </a:rPr>
              <a:t>тис.грн</a:t>
            </a:r>
            <a:r>
              <a:rPr lang="ru-RU" sz="1200" b="1" i="1" dirty="0" smtClean="0">
                <a:latin typeface="Calibri" pitchFamily="34" charset="0"/>
              </a:rPr>
              <a:t>.</a:t>
            </a:r>
            <a:endParaRPr lang="ru-RU" altLang="ru-RU" sz="1200" b="1" i="1" dirty="0">
              <a:latin typeface="Calibri" pitchFamily="34" charset="0"/>
            </a:endParaRPr>
          </a:p>
        </p:txBody>
      </p:sp>
      <p:sp>
        <p:nvSpPr>
          <p:cNvPr id="1043" name="Rectangle 22"/>
          <p:cNvSpPr>
            <a:spLocks noChangeArrowheads="1"/>
          </p:cNvSpPr>
          <p:nvPr/>
        </p:nvSpPr>
        <p:spPr bwMode="auto">
          <a:xfrm>
            <a:off x="3828256" y="2609850"/>
            <a:ext cx="5761038" cy="108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indent="261938" eaLnBrk="0" hangingPunct="0"/>
            <a:endParaRPr lang="ru-RU" altLang="ru-RU" sz="1100">
              <a:latin typeface="Calibri" pitchFamily="34" charset="0"/>
            </a:endParaRPr>
          </a:p>
        </p:txBody>
      </p:sp>
      <p:sp>
        <p:nvSpPr>
          <p:cNvPr id="1044" name="Rectangle 22"/>
          <p:cNvSpPr>
            <a:spLocks noChangeArrowheads="1"/>
          </p:cNvSpPr>
          <p:nvPr/>
        </p:nvSpPr>
        <p:spPr bwMode="auto">
          <a:xfrm>
            <a:off x="5830888" y="3889375"/>
            <a:ext cx="29527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indent="261938" eaLnBrk="0" hangingPunct="0"/>
            <a:endParaRPr lang="ru-RU" altLang="ru-RU" sz="1100">
              <a:latin typeface="Calibri" pitchFamily="34" charset="0"/>
            </a:endParaRPr>
          </a:p>
        </p:txBody>
      </p:sp>
      <p:sp>
        <p:nvSpPr>
          <p:cNvPr id="1045" name="Rectangle 22"/>
          <p:cNvSpPr>
            <a:spLocks noChangeArrowheads="1"/>
          </p:cNvSpPr>
          <p:nvPr/>
        </p:nvSpPr>
        <p:spPr bwMode="auto">
          <a:xfrm>
            <a:off x="6048375" y="2376488"/>
            <a:ext cx="3095625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indent="261938" eaLnBrk="0" hangingPunct="0"/>
            <a:endParaRPr lang="uk-UA" altLang="ru-RU" sz="1100">
              <a:latin typeface="Calibri" pitchFamily="34" charset="0"/>
            </a:endParaRPr>
          </a:p>
        </p:txBody>
      </p:sp>
      <p:sp>
        <p:nvSpPr>
          <p:cNvPr id="1046" name="Rectangle 22"/>
          <p:cNvSpPr>
            <a:spLocks noChangeArrowheads="1"/>
          </p:cNvSpPr>
          <p:nvPr/>
        </p:nvSpPr>
        <p:spPr bwMode="auto">
          <a:xfrm>
            <a:off x="1800225" y="5986463"/>
            <a:ext cx="7235825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indent="261938" eaLnBrk="0" hangingPunct="0"/>
            <a:endParaRPr lang="uk-UA" sz="1100">
              <a:solidFill>
                <a:srgbClr val="CC3300"/>
              </a:solidFill>
              <a:latin typeface="Calibri" pitchFamily="34" charset="0"/>
            </a:endParaRPr>
          </a:p>
          <a:p>
            <a:pPr indent="261938" eaLnBrk="0" hangingPunct="0"/>
            <a:endParaRPr lang="uk-UA" altLang="ru-RU" sz="1100">
              <a:solidFill>
                <a:srgbClr val="CC3300"/>
              </a:solidFill>
              <a:latin typeface="Calibri" pitchFamily="34" charset="0"/>
            </a:endParaRPr>
          </a:p>
        </p:txBody>
      </p:sp>
      <p:sp>
        <p:nvSpPr>
          <p:cNvPr id="1047" name="Rectangle 24"/>
          <p:cNvSpPr>
            <a:spLocks noChangeArrowheads="1"/>
          </p:cNvSpPr>
          <p:nvPr/>
        </p:nvSpPr>
        <p:spPr bwMode="auto">
          <a:xfrm>
            <a:off x="4435262" y="2892072"/>
            <a:ext cx="4342627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uk-UA" altLang="ru-RU" sz="1000" b="1" dirty="0">
                <a:latin typeface="Arial" pitchFamily="34" charset="0"/>
                <a:cs typeface="Arial" pitchFamily="34" charset="0"/>
              </a:rPr>
              <a:t>Наукова </a:t>
            </a:r>
            <a:r>
              <a:rPr lang="uk-UA" altLang="ru-RU" sz="1000" b="1" dirty="0" err="1">
                <a:latin typeface="Arial" pitchFamily="34" charset="0"/>
                <a:cs typeface="Arial" pitchFamily="34" charset="0"/>
              </a:rPr>
              <a:t>інфроструктура</a:t>
            </a:r>
            <a:r>
              <a:rPr lang="uk-UA" altLang="ru-RU" sz="1000" b="1" dirty="0">
                <a:latin typeface="Arial" pitchFamily="34" charset="0"/>
                <a:cs typeface="Arial" pitchFamily="34" charset="0"/>
              </a:rPr>
              <a:t>:</a:t>
            </a:r>
            <a:r>
              <a:rPr lang="uk-UA" altLang="ru-RU" sz="1000" dirty="0">
                <a:latin typeface="Arial" pitchFamily="34" charset="0"/>
                <a:cs typeface="Arial" pitchFamily="34" charset="0"/>
              </a:rPr>
              <a:t> Наукова лабораторія</a:t>
            </a:r>
          </a:p>
          <a:p>
            <a:pPr eaLnBrk="0" hangingPunct="0"/>
            <a:r>
              <a:rPr lang="uk-UA" altLang="ru-RU" sz="1000" dirty="0">
                <a:latin typeface="Arial" pitchFamily="34" charset="0"/>
                <a:cs typeface="Arial" pitchFamily="34" charset="0"/>
              </a:rPr>
              <a:t> </a:t>
            </a:r>
            <a:r>
              <a:rPr lang="uk-UA" altLang="ru-RU" sz="1000" dirty="0" err="1">
                <a:latin typeface="Arial" pitchFamily="34" charset="0"/>
                <a:cs typeface="Arial" pitchFamily="34" charset="0"/>
              </a:rPr>
              <a:t>“Двочастотні</a:t>
            </a:r>
            <a:r>
              <a:rPr lang="uk-UA" altLang="ru-RU" sz="1000" dirty="0">
                <a:latin typeface="Arial" pitchFamily="34" charset="0"/>
                <a:cs typeface="Arial" pitchFamily="34" charset="0"/>
              </a:rPr>
              <a:t> резонансні вібраційні</a:t>
            </a:r>
          </a:p>
          <a:p>
            <a:pPr eaLnBrk="0" hangingPunct="0"/>
            <a:r>
              <a:rPr lang="uk-UA" altLang="ru-RU" sz="1000" dirty="0">
                <a:latin typeface="Arial" pitchFamily="34" charset="0"/>
                <a:cs typeface="Arial" pitchFamily="34" charset="0"/>
              </a:rPr>
              <a:t> машини</a:t>
            </a:r>
            <a:r>
              <a:rPr lang="ru-RU" altLang="ru-RU" sz="1000" dirty="0">
                <a:latin typeface="Arial" pitchFamily="34" charset="0"/>
                <a:cs typeface="Arial" pitchFamily="34" charset="0"/>
              </a:rPr>
              <a:t> </a:t>
            </a:r>
            <a:r>
              <a:rPr lang="uk-UA" altLang="ru-RU" sz="1000" dirty="0">
                <a:latin typeface="Arial" pitchFamily="34" charset="0"/>
                <a:cs typeface="Arial" pitchFamily="34" charset="0"/>
              </a:rPr>
              <a:t>”, </a:t>
            </a:r>
            <a:r>
              <a:rPr lang="ru-RU" altLang="ru-RU" sz="1000" dirty="0">
                <a:latin typeface="Arial" pitchFamily="34" charset="0"/>
                <a:cs typeface="Arial" pitchFamily="34" charset="0"/>
              </a:rPr>
              <a:t>Ц</a:t>
            </a:r>
            <a:r>
              <a:rPr lang="uk-UA" altLang="ru-RU" sz="1000" dirty="0">
                <a:latin typeface="Arial" pitchFamily="34" charset="0"/>
                <a:cs typeface="Arial" pitchFamily="34" charset="0"/>
              </a:rPr>
              <a:t>НТУ.</a:t>
            </a:r>
          </a:p>
        </p:txBody>
      </p:sp>
      <p:sp>
        <p:nvSpPr>
          <p:cNvPr id="1048" name="Rectangle 25"/>
          <p:cNvSpPr>
            <a:spLocks noChangeArrowheads="1"/>
          </p:cNvSpPr>
          <p:nvPr/>
        </p:nvSpPr>
        <p:spPr bwMode="auto">
          <a:xfrm>
            <a:off x="4391025" y="3446109"/>
            <a:ext cx="47879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altLang="ru-RU" sz="1000" b="1" dirty="0">
                <a:latin typeface="Arial" pitchFamily="34" charset="0"/>
                <a:cs typeface="Arial" pitchFamily="34" charset="0"/>
              </a:rPr>
              <a:t>Найбільш продуктивна тематика</a:t>
            </a:r>
            <a:r>
              <a:rPr lang="uk-UA" altLang="ru-RU" sz="1000" dirty="0">
                <a:latin typeface="Arial" pitchFamily="34" charset="0"/>
                <a:cs typeface="Arial" pitchFamily="34" charset="0"/>
              </a:rPr>
              <a:t>: </a:t>
            </a:r>
          </a:p>
          <a:p>
            <a:r>
              <a:rPr lang="uk-UA" altLang="ru-RU" sz="1000" dirty="0">
                <a:latin typeface="Arial" pitchFamily="34" charset="0"/>
                <a:cs typeface="Arial" pitchFamily="34" charset="0"/>
              </a:rPr>
              <a:t>   - теорія і конструкція резонансних вібраційних</a:t>
            </a:r>
          </a:p>
          <a:p>
            <a:r>
              <a:rPr lang="uk-UA" altLang="ru-RU" sz="1000" dirty="0">
                <a:latin typeface="Arial" pitchFamily="34" charset="0"/>
                <a:cs typeface="Arial" pitchFamily="34" charset="0"/>
              </a:rPr>
              <a:t> машин з </a:t>
            </a:r>
            <a:r>
              <a:rPr lang="uk-UA" altLang="ru-RU" sz="1000" dirty="0" err="1">
                <a:latin typeface="Arial" pitchFamily="34" charset="0"/>
                <a:cs typeface="Arial" pitchFamily="34" charset="0"/>
              </a:rPr>
              <a:t>віброзбудниками</a:t>
            </a:r>
            <a:r>
              <a:rPr lang="uk-UA" altLang="ru-RU" sz="1000" dirty="0">
                <a:latin typeface="Arial" pitchFamily="34" charset="0"/>
                <a:cs typeface="Arial" pitchFamily="34" charset="0"/>
              </a:rPr>
              <a:t> </a:t>
            </a:r>
            <a:r>
              <a:rPr lang="uk-UA" altLang="ru-RU" sz="1000" dirty="0" err="1">
                <a:latin typeface="Arial" pitchFamily="34" charset="0"/>
                <a:cs typeface="Arial" pitchFamily="34" charset="0"/>
              </a:rPr>
              <a:t>двохчастотних</a:t>
            </a:r>
            <a:r>
              <a:rPr lang="uk-UA" altLang="ru-RU" sz="1000" dirty="0">
                <a:latin typeface="Arial" pitchFamily="34" charset="0"/>
                <a:cs typeface="Arial" pitchFamily="34" charset="0"/>
              </a:rPr>
              <a:t> вібрацій</a:t>
            </a:r>
          </a:p>
          <a:p>
            <a:r>
              <a:rPr lang="uk-UA" altLang="ru-RU" sz="1000" dirty="0">
                <a:latin typeface="Arial" pitchFamily="34" charset="0"/>
                <a:cs typeface="Arial" pitchFamily="34" charset="0"/>
              </a:rPr>
              <a:t>у вигляді пасивних </a:t>
            </a:r>
            <a:r>
              <a:rPr lang="uk-UA" altLang="ru-RU" sz="1000" dirty="0" err="1">
                <a:latin typeface="Arial" pitchFamily="34" charset="0"/>
                <a:cs typeface="Arial" pitchFamily="34" charset="0"/>
              </a:rPr>
              <a:t>автобалансирів</a:t>
            </a:r>
            <a:r>
              <a:rPr lang="uk-UA" altLang="ru-RU" sz="1000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uk-UA" altLang="ru-RU" sz="1000" b="1" dirty="0" smtClean="0">
                <a:latin typeface="Arial" pitchFamily="34" charset="0"/>
                <a:cs typeface="Arial" pitchFamily="34" charset="0"/>
              </a:rPr>
              <a:t>Кадровий </a:t>
            </a:r>
            <a:r>
              <a:rPr lang="uk-UA" altLang="ru-RU" sz="1000" b="1" dirty="0">
                <a:latin typeface="Arial" pitchFamily="34" charset="0"/>
                <a:cs typeface="Arial" pitchFamily="34" charset="0"/>
              </a:rPr>
              <a:t>склад:</a:t>
            </a:r>
            <a:r>
              <a:rPr lang="uk-UA" altLang="ru-RU" sz="1000" dirty="0">
                <a:latin typeface="Arial" pitchFamily="34" charset="0"/>
                <a:cs typeface="Arial" pitchFamily="34" charset="0"/>
              </a:rPr>
              <a:t>: 5</a:t>
            </a:r>
            <a:r>
              <a:rPr lang="ru-RU" altLang="ru-RU" sz="1000" dirty="0">
                <a:latin typeface="Arial" pitchFamily="34" charset="0"/>
                <a:cs typeface="Arial" pitchFamily="34" charset="0"/>
              </a:rPr>
              <a:t>- канд. наук., 2 </a:t>
            </a:r>
            <a:r>
              <a:rPr lang="uk-UA" altLang="ru-RU" sz="1000" dirty="0">
                <a:latin typeface="Arial" pitchFamily="34" charset="0"/>
                <a:cs typeface="Arial" pitchFamily="34" charset="0"/>
              </a:rPr>
              <a:t>наукових працівника без ступеня.</a:t>
            </a:r>
          </a:p>
        </p:txBody>
      </p:sp>
      <p:sp>
        <p:nvSpPr>
          <p:cNvPr id="1049" name="Rectangle 26"/>
          <p:cNvSpPr>
            <a:spLocks noChangeArrowheads="1"/>
          </p:cNvSpPr>
          <p:nvPr/>
        </p:nvSpPr>
        <p:spPr bwMode="auto">
          <a:xfrm>
            <a:off x="4427538" y="4322763"/>
            <a:ext cx="4562475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 b="1" dirty="0" err="1">
                <a:latin typeface="Arial" pitchFamily="34" charset="0"/>
                <a:cs typeface="Arial" pitchFamily="34" charset="0"/>
              </a:rPr>
              <a:t>Перелік</a:t>
            </a:r>
            <a:r>
              <a:rPr lang="ru-RU" sz="1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b="1" dirty="0" err="1">
                <a:latin typeface="Arial" pitchFamily="34" charset="0"/>
                <a:cs typeface="Arial" pitchFamily="34" charset="0"/>
              </a:rPr>
              <a:t>наукової</a:t>
            </a:r>
            <a:r>
              <a:rPr lang="ru-RU" sz="1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b="1" dirty="0" err="1">
                <a:latin typeface="Arial" pitchFamily="34" charset="0"/>
                <a:cs typeface="Arial" pitchFamily="34" charset="0"/>
              </a:rPr>
              <a:t>продукції</a:t>
            </a:r>
            <a:r>
              <a:rPr lang="ru-RU" sz="1000" b="1" dirty="0">
                <a:latin typeface="Arial" pitchFamily="34" charset="0"/>
                <a:cs typeface="Arial" pitchFamily="34" charset="0"/>
              </a:rPr>
              <a:t> та </a:t>
            </a:r>
            <a:r>
              <a:rPr lang="ru-RU" sz="1000" b="1" dirty="0" err="1">
                <a:latin typeface="Arial" pitchFamily="34" charset="0"/>
                <a:cs typeface="Arial" pitchFamily="34" charset="0"/>
              </a:rPr>
              <a:t>публікації</a:t>
            </a:r>
            <a:r>
              <a:rPr lang="ru-RU" sz="1000" b="1" dirty="0">
                <a:latin typeface="Arial" pitchFamily="34" charset="0"/>
                <a:cs typeface="Arial" pitchFamily="34" charset="0"/>
              </a:rPr>
              <a:t> у </a:t>
            </a:r>
            <a:r>
              <a:rPr lang="ru-RU" sz="1000" b="1" dirty="0" err="1">
                <a:latin typeface="Arial" pitchFamily="34" charset="0"/>
                <a:cs typeface="Arial" pitchFamily="34" charset="0"/>
              </a:rPr>
              <a:t>науково-метричних</a:t>
            </a:r>
            <a:r>
              <a:rPr lang="ru-RU" sz="1000" b="1" dirty="0">
                <a:latin typeface="Arial" pitchFamily="34" charset="0"/>
                <a:cs typeface="Arial" pitchFamily="34" charset="0"/>
              </a:rPr>
              <a:t> базах:</a:t>
            </a:r>
          </a:p>
          <a:p>
            <a:endParaRPr lang="ru-RU" sz="1000" dirty="0">
              <a:latin typeface="Arial" pitchFamily="34" charset="0"/>
              <a:cs typeface="Arial" pitchFamily="34" charset="0"/>
            </a:endParaRPr>
          </a:p>
          <a:p>
            <a:r>
              <a:rPr lang="ru-RU" sz="1000" dirty="0">
                <a:latin typeface="Arial" pitchFamily="34" charset="0"/>
                <a:cs typeface="Arial" pitchFamily="34" charset="0"/>
              </a:rPr>
              <a:t>19 статей в </a:t>
            </a:r>
            <a:r>
              <a:rPr lang="ru-RU" sz="1000" dirty="0" err="1">
                <a:latin typeface="Arial" pitchFamily="34" charset="0"/>
                <a:cs typeface="Arial" pitchFamily="34" charset="0"/>
              </a:rPr>
              <a:t>Scopus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 (15 </a:t>
            </a:r>
            <a:r>
              <a:rPr lang="ru-RU" sz="1000" dirty="0" err="1">
                <a:latin typeface="Arial" pitchFamily="34" charset="0"/>
                <a:cs typeface="Arial" pitchFamily="34" charset="0"/>
              </a:rPr>
              <a:t>з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>
                <a:latin typeface="Arial" pitchFamily="34" charset="0"/>
                <a:cs typeface="Arial" pitchFamily="34" charset="0"/>
              </a:rPr>
              <a:t>яких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 у </a:t>
            </a:r>
            <a:r>
              <a:rPr lang="ru-RU" sz="1000" dirty="0" err="1">
                <a:latin typeface="Arial" pitchFamily="34" charset="0"/>
                <a:cs typeface="Arial" pitchFamily="34" charset="0"/>
              </a:rPr>
              <a:t>фахових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 журналах </a:t>
            </a:r>
            <a:r>
              <a:rPr lang="ru-RU" sz="1000" dirty="0" err="1">
                <a:latin typeface="Arial" pitchFamily="34" charset="0"/>
                <a:cs typeface="Arial" pitchFamily="34" charset="0"/>
              </a:rPr>
              <a:t>України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); 2 </a:t>
            </a:r>
            <a:r>
              <a:rPr lang="ru-RU" sz="1000" dirty="0" err="1">
                <a:latin typeface="Arial" pitchFamily="34" charset="0"/>
                <a:cs typeface="Arial" pitchFamily="34" charset="0"/>
              </a:rPr>
              <a:t>фахові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>
                <a:latin typeface="Arial" pitchFamily="34" charset="0"/>
                <a:cs typeface="Arial" pitchFamily="34" charset="0"/>
              </a:rPr>
              <a:t>статті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, 16 тез </a:t>
            </a:r>
            <a:r>
              <a:rPr lang="ru-RU" sz="1000" dirty="0" err="1">
                <a:latin typeface="Arial" pitchFamily="34" charset="0"/>
                <a:cs typeface="Arial" pitchFamily="34" charset="0"/>
              </a:rPr>
              <a:t>доповідейи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; заявки на 2 </a:t>
            </a:r>
            <a:r>
              <a:rPr lang="ru-RU" sz="1000" dirty="0" err="1">
                <a:latin typeface="Arial" pitchFamily="34" charset="0"/>
                <a:cs typeface="Arial" pitchFamily="34" charset="0"/>
              </a:rPr>
              <a:t>патенти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>
                <a:latin typeface="Arial" pitchFamily="34" charset="0"/>
                <a:cs typeface="Arial" pitchFamily="34" charset="0"/>
              </a:rPr>
              <a:t>України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>
                <a:latin typeface="Arial" pitchFamily="34" charset="0"/>
                <a:cs typeface="Arial" pitchFamily="34" charset="0"/>
              </a:rPr>
              <a:t>із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>
                <a:latin typeface="Arial" pitchFamily="34" charset="0"/>
                <a:cs typeface="Arial" pitchFamily="34" charset="0"/>
              </a:rPr>
              <a:t>проведенням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>
                <a:latin typeface="Arial" pitchFamily="34" charset="0"/>
                <a:cs typeface="Arial" pitchFamily="34" charset="0"/>
              </a:rPr>
              <a:t>експертизи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 за </a:t>
            </a:r>
            <a:r>
              <a:rPr lang="ru-RU" sz="1000" dirty="0" err="1">
                <a:latin typeface="Arial" pitchFamily="34" charset="0"/>
                <a:cs typeface="Arial" pitchFamily="34" charset="0"/>
              </a:rPr>
              <a:t>суттю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, 5 </a:t>
            </a:r>
            <a:r>
              <a:rPr lang="ru-RU" sz="1000" dirty="0" err="1">
                <a:latin typeface="Arial" pitchFamily="34" charset="0"/>
                <a:cs typeface="Arial" pitchFamily="34" charset="0"/>
              </a:rPr>
              <a:t>патентів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>
                <a:latin typeface="Arial" pitchFamily="34" charset="0"/>
                <a:cs typeface="Arial" pitchFamily="34" charset="0"/>
              </a:rPr>
              <a:t>України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 на </a:t>
            </a:r>
            <a:r>
              <a:rPr lang="ru-RU" sz="1000" dirty="0" err="1">
                <a:latin typeface="Arial" pitchFamily="34" charset="0"/>
                <a:cs typeface="Arial" pitchFamily="34" charset="0"/>
              </a:rPr>
              <a:t>винахід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, 9 </a:t>
            </a:r>
            <a:r>
              <a:rPr lang="ru-RU" sz="1000" dirty="0" err="1">
                <a:latin typeface="Arial" pitchFamily="34" charset="0"/>
                <a:cs typeface="Arial" pitchFamily="34" charset="0"/>
              </a:rPr>
              <a:t>патентів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>
                <a:latin typeface="Arial" pitchFamily="34" charset="0"/>
                <a:cs typeface="Arial" pitchFamily="34" charset="0"/>
              </a:rPr>
              <a:t>України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 на </a:t>
            </a:r>
            <a:r>
              <a:rPr lang="ru-RU" sz="1000" dirty="0" err="1">
                <a:latin typeface="Arial" pitchFamily="34" charset="0"/>
                <a:cs typeface="Arial" pitchFamily="34" charset="0"/>
              </a:rPr>
              <a:t>корисну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 модель, 1 </a:t>
            </a:r>
            <a:r>
              <a:rPr lang="ru-RU" sz="1000" dirty="0" err="1">
                <a:latin typeface="Arial" pitchFamily="34" charset="0"/>
                <a:cs typeface="Arial" pitchFamily="34" charset="0"/>
              </a:rPr>
              <a:t>монографія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>
                <a:latin typeface="Arial" pitchFamily="34" charset="0"/>
                <a:cs typeface="Arial" pitchFamily="34" charset="0"/>
              </a:rPr>
              <a:t>опублікована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 в </a:t>
            </a:r>
            <a:r>
              <a:rPr lang="ru-RU" sz="1000" dirty="0" err="1">
                <a:latin typeface="Arial" pitchFamily="34" charset="0"/>
                <a:cs typeface="Arial" pitchFamily="34" charset="0"/>
              </a:rPr>
              <a:t>Україні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, 1 </a:t>
            </a:r>
            <a:r>
              <a:rPr lang="ru-RU" sz="1000" dirty="0" err="1">
                <a:latin typeface="Arial" pitchFamily="34" charset="0"/>
                <a:cs typeface="Arial" pitchFamily="34" charset="0"/>
              </a:rPr>
              <a:t>монографія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>
                <a:latin typeface="Arial" pitchFamily="34" charset="0"/>
                <a:cs typeface="Arial" pitchFamily="34" charset="0"/>
              </a:rPr>
              <a:t>опублікована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 за кордоном.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 </a:t>
            </a:r>
            <a:r>
              <a:rPr lang="uk-UA" sz="1000" dirty="0">
                <a:latin typeface="Arial" pitchFamily="34" charset="0"/>
                <a:cs typeface="Arial" pitchFamily="34" charset="0"/>
              </a:rPr>
              <a:t>Захищена 1 дисертація </a:t>
            </a:r>
            <a:r>
              <a:rPr lang="uk-UA" sz="1000" dirty="0" err="1">
                <a:latin typeface="Arial" pitchFamily="34" charset="0"/>
                <a:cs typeface="Arial" pitchFamily="34" charset="0"/>
              </a:rPr>
              <a:t>канд.техн.наук</a:t>
            </a:r>
            <a:r>
              <a:rPr lang="uk-UA" sz="1000" dirty="0">
                <a:latin typeface="Arial" pitchFamily="34" charset="0"/>
                <a:cs typeface="Arial" pitchFamily="34" charset="0"/>
              </a:rPr>
              <a:t>.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  </a:t>
            </a:r>
            <a:r>
              <a:rPr lang="uk-UA" sz="1000" dirty="0">
                <a:latin typeface="Arial" pitchFamily="34" charset="0"/>
                <a:cs typeface="Arial" pitchFamily="34" charset="0"/>
              </a:rPr>
              <a:t>Виконані 2 господарчі договори на 50 тис. грн. та на 60 тис. грн. </a:t>
            </a:r>
          </a:p>
          <a:p>
            <a:r>
              <a:rPr lang="uk-UA" sz="1000" b="1" dirty="0">
                <a:latin typeface="Arial" pitchFamily="34" charset="0"/>
                <a:cs typeface="Arial" pitchFamily="34" charset="0"/>
              </a:rPr>
              <a:t>В тому числі в 20</a:t>
            </a:r>
            <a:r>
              <a:rPr lang="en-US" sz="1000" b="1" dirty="0">
                <a:latin typeface="Arial" pitchFamily="34" charset="0"/>
                <a:cs typeface="Arial" pitchFamily="34" charset="0"/>
              </a:rPr>
              <a:t>20</a:t>
            </a:r>
            <a:r>
              <a:rPr lang="uk-UA" sz="1000" b="1" dirty="0">
                <a:latin typeface="Arial" pitchFamily="34" charset="0"/>
                <a:cs typeface="Arial" pitchFamily="34" charset="0"/>
              </a:rPr>
              <a:t> році</a:t>
            </a:r>
            <a:r>
              <a:rPr lang="uk-UA" sz="1000" dirty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uk-UA" sz="1000" dirty="0">
                <a:latin typeface="Arial" pitchFamily="34" charset="0"/>
                <a:cs typeface="Arial" pitchFamily="34" charset="0"/>
              </a:rPr>
              <a:t>5 статей </a:t>
            </a:r>
            <a:r>
              <a:rPr lang="uk-UA" altLang="ru-RU" sz="1000" dirty="0">
                <a:latin typeface="Arial" pitchFamily="34" charset="0"/>
                <a:cs typeface="Arial" pitchFamily="34" charset="0"/>
              </a:rPr>
              <a:t>в журналах, що індексуються БД </a:t>
            </a:r>
            <a:r>
              <a:rPr lang="uk-UA" altLang="ru-RU" sz="1000" dirty="0" err="1">
                <a:latin typeface="Arial" pitchFamily="34" charset="0"/>
                <a:cs typeface="Arial" pitchFamily="34" charset="0"/>
              </a:rPr>
              <a:t>Scopus</a:t>
            </a:r>
            <a:r>
              <a:rPr lang="uk-UA" altLang="ru-RU" sz="1000" dirty="0">
                <a:latin typeface="Arial" pitchFamily="34" charset="0"/>
                <a:cs typeface="Arial" pitchFamily="34" charset="0"/>
              </a:rPr>
              <a:t> чи </a:t>
            </a:r>
            <a:r>
              <a:rPr lang="en-US" altLang="ru-RU" sz="1000" dirty="0">
                <a:latin typeface="Arial" pitchFamily="34" charset="0"/>
                <a:cs typeface="Arial" pitchFamily="34" charset="0"/>
              </a:rPr>
              <a:t>WOS</a:t>
            </a:r>
            <a:r>
              <a:rPr lang="uk-UA" sz="1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7</a:t>
            </a:r>
            <a:r>
              <a:rPr lang="uk-UA" sz="1000" dirty="0">
                <a:latin typeface="Arial" pitchFamily="34" charset="0"/>
                <a:cs typeface="Arial" pitchFamily="34" charset="0"/>
              </a:rPr>
              <a:t> тез доповідей; 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3 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патент</a:t>
            </a:r>
            <a:r>
              <a:rPr lang="uk-UA" sz="1000" dirty="0">
                <a:latin typeface="Arial" pitchFamily="34" charset="0"/>
                <a:cs typeface="Arial" pitchFamily="34" charset="0"/>
              </a:rPr>
              <a:t>и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>
                <a:latin typeface="Arial" pitchFamily="34" charset="0"/>
                <a:cs typeface="Arial" pitchFamily="34" charset="0"/>
              </a:rPr>
              <a:t>України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 на </a:t>
            </a:r>
            <a:r>
              <a:rPr lang="ru-RU" sz="1000" dirty="0" err="1">
                <a:latin typeface="Arial" pitchFamily="34" charset="0"/>
                <a:cs typeface="Arial" pitchFamily="34" charset="0"/>
              </a:rPr>
              <a:t>винахід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>
                <a:latin typeface="Arial" pitchFamily="34" charset="0"/>
                <a:cs typeface="Arial" pitchFamily="34" charset="0"/>
              </a:rPr>
              <a:t>патентів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>
                <a:latin typeface="Arial" pitchFamily="34" charset="0"/>
                <a:cs typeface="Arial" pitchFamily="34" charset="0"/>
              </a:rPr>
              <a:t>України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 на </a:t>
            </a:r>
            <a:r>
              <a:rPr lang="ru-RU" sz="1000" dirty="0" err="1">
                <a:latin typeface="Arial" pitchFamily="34" charset="0"/>
                <a:cs typeface="Arial" pitchFamily="34" charset="0"/>
              </a:rPr>
              <a:t>корисну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 модель, 1 </a:t>
            </a:r>
            <a:r>
              <a:rPr lang="ru-RU" sz="1000" dirty="0" err="1">
                <a:latin typeface="Arial" pitchFamily="34" charset="0"/>
                <a:cs typeface="Arial" pitchFamily="34" charset="0"/>
              </a:rPr>
              <a:t>монографія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>
                <a:latin typeface="Arial" pitchFamily="34" charset="0"/>
                <a:cs typeface="Arial" pitchFamily="34" charset="0"/>
              </a:rPr>
              <a:t>опублікована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 в </a:t>
            </a:r>
            <a:r>
              <a:rPr lang="ru-RU" sz="1000" dirty="0" err="1">
                <a:latin typeface="Arial" pitchFamily="34" charset="0"/>
                <a:cs typeface="Arial" pitchFamily="34" charset="0"/>
              </a:rPr>
              <a:t>Україні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, 1 </a:t>
            </a:r>
            <a:r>
              <a:rPr lang="ru-RU" sz="1000" dirty="0" err="1">
                <a:latin typeface="Arial" pitchFamily="34" charset="0"/>
                <a:cs typeface="Arial" pitchFamily="34" charset="0"/>
              </a:rPr>
              <a:t>монографія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>
                <a:latin typeface="Arial" pitchFamily="34" charset="0"/>
                <a:cs typeface="Arial" pitchFamily="34" charset="0"/>
              </a:rPr>
              <a:t>опублікована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 за кордоном, </a:t>
            </a:r>
            <a:r>
              <a:rPr lang="uk-UA" sz="1000" dirty="0">
                <a:latin typeface="Arial" pitchFamily="34" charset="0"/>
                <a:cs typeface="Arial" pitchFamily="34" charset="0"/>
              </a:rPr>
              <a:t>рекомендації з конструювання і забезпечення працездатності нових </a:t>
            </a:r>
            <a:r>
              <a:rPr lang="uk-UA" sz="1000" dirty="0" err="1">
                <a:latin typeface="Arial" pitchFamily="34" charset="0"/>
                <a:cs typeface="Arial" pitchFamily="34" charset="0"/>
              </a:rPr>
              <a:t>вібромашин</a:t>
            </a:r>
            <a:r>
              <a:rPr lang="uk-UA" sz="1000" dirty="0">
                <a:latin typeface="Arial" pitchFamily="34" charset="0"/>
                <a:cs typeface="Arial" pitchFamily="34" charset="0"/>
              </a:rPr>
              <a:t>, заключний звіт. 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50" name="Text Box 27"/>
          <p:cNvSpPr txBox="1">
            <a:spLocks noChangeArrowheads="1"/>
          </p:cNvSpPr>
          <p:nvPr/>
        </p:nvSpPr>
        <p:spPr bwMode="auto">
          <a:xfrm>
            <a:off x="179388" y="2852737"/>
            <a:ext cx="3960812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000" b="1" dirty="0">
                <a:latin typeface="Arial" pitchFamily="34" charset="0"/>
                <a:cs typeface="Arial" pitchFamily="34" charset="0"/>
              </a:rPr>
              <a:t>Мета дослідження</a:t>
            </a:r>
            <a:r>
              <a:rPr lang="uk-UA" sz="1000" dirty="0">
                <a:latin typeface="Arial" pitchFamily="34" charset="0"/>
                <a:cs typeface="Arial" pitchFamily="34" charset="0"/>
              </a:rPr>
              <a:t>: теорії і конструювання резонансних </a:t>
            </a:r>
            <a:r>
              <a:rPr lang="uk-UA" sz="1000" dirty="0" err="1">
                <a:latin typeface="Arial" pitchFamily="34" charset="0"/>
                <a:cs typeface="Arial" pitchFamily="34" charset="0"/>
              </a:rPr>
              <a:t>двочастотних</a:t>
            </a:r>
            <a:r>
              <a:rPr lang="uk-UA" sz="1000" dirty="0">
                <a:latin typeface="Arial" pitchFamily="34" charset="0"/>
                <a:cs typeface="Arial" pitchFamily="34" charset="0"/>
              </a:rPr>
              <a:t> </a:t>
            </a:r>
            <a:r>
              <a:rPr lang="uk-UA" sz="1000" dirty="0" err="1">
                <a:latin typeface="Arial" pitchFamily="34" charset="0"/>
                <a:cs typeface="Arial" pitchFamily="34" charset="0"/>
              </a:rPr>
              <a:t>вібромашин</a:t>
            </a:r>
            <a:r>
              <a:rPr lang="uk-UA" sz="1000" dirty="0">
                <a:latin typeface="Arial" pitchFamily="34" charset="0"/>
                <a:cs typeface="Arial" pitchFamily="34" charset="0"/>
              </a:rPr>
              <a:t> з інерційними </a:t>
            </a:r>
            <a:r>
              <a:rPr lang="uk-UA" sz="1000" dirty="0" err="1">
                <a:latin typeface="Arial" pitchFamily="34" charset="0"/>
                <a:cs typeface="Arial" pitchFamily="34" charset="0"/>
              </a:rPr>
              <a:t>віброзбудниками</a:t>
            </a:r>
            <a:r>
              <a:rPr lang="uk-UA" sz="1000" dirty="0">
                <a:latin typeface="Arial" pitchFamily="34" charset="0"/>
                <a:cs typeface="Arial" pitchFamily="34" charset="0"/>
              </a:rPr>
              <a:t> у вигляді пасивних </a:t>
            </a:r>
            <a:r>
              <a:rPr lang="uk-UA" sz="1000" dirty="0" err="1">
                <a:latin typeface="Arial" pitchFamily="34" charset="0"/>
                <a:cs typeface="Arial" pitchFamily="34" charset="0"/>
              </a:rPr>
              <a:t>автобалансирів</a:t>
            </a:r>
            <a:r>
              <a:rPr lang="uk-UA" sz="1000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uk-UA" sz="1000" b="1" dirty="0">
                <a:latin typeface="Arial" pitchFamily="34" charset="0"/>
                <a:cs typeface="Arial" pitchFamily="34" charset="0"/>
              </a:rPr>
              <a:t>Результати досліджень</a:t>
            </a:r>
            <a:r>
              <a:rPr lang="uk-UA" sz="1000" dirty="0">
                <a:latin typeface="Arial" pitchFamily="34" charset="0"/>
                <a:cs typeface="Arial" pitchFamily="34" charset="0"/>
              </a:rPr>
              <a:t>: </a:t>
            </a:r>
            <a:endParaRPr lang="en-US" sz="1000" dirty="0">
              <a:latin typeface="Arial" pitchFamily="34" charset="0"/>
              <a:cs typeface="Arial" pitchFamily="34" charset="0"/>
            </a:endParaRPr>
          </a:p>
          <a:p>
            <a:r>
              <a:rPr lang="en-US" sz="1000" dirty="0">
                <a:latin typeface="Arial" pitchFamily="34" charset="0"/>
                <a:cs typeface="Arial" pitchFamily="34" charset="0"/>
              </a:rPr>
              <a:t>- </a:t>
            </a:r>
            <a:r>
              <a:rPr lang="uk-UA" sz="1000" dirty="0" err="1">
                <a:latin typeface="Arial" pitchFamily="34" charset="0"/>
                <a:cs typeface="Arial" pitchFamily="34" charset="0"/>
              </a:rPr>
              <a:t>розро</a:t>
            </a:r>
            <a:r>
              <a:rPr lang="ru-RU" sz="1000" dirty="0" err="1">
                <a:latin typeface="Arial" pitchFamily="34" charset="0"/>
                <a:cs typeface="Arial" pitchFamily="34" charset="0"/>
              </a:rPr>
              <a:t>блені</a:t>
            </a:r>
            <a:r>
              <a:rPr lang="uk-UA" sz="1000" dirty="0">
                <a:latin typeface="Arial" pitchFamily="34" charset="0"/>
                <a:cs typeface="Arial" pitchFamily="34" charset="0"/>
              </a:rPr>
              <a:t> узагальнені </a:t>
            </a:r>
            <a:r>
              <a:rPr lang="uk-UA" sz="1000" dirty="0" err="1">
                <a:latin typeface="Arial" pitchFamily="34" charset="0"/>
                <a:cs typeface="Arial" pitchFamily="34" charset="0"/>
              </a:rPr>
              <a:t>теоретико-механічні</a:t>
            </a:r>
            <a:r>
              <a:rPr lang="uk-UA" sz="1000" dirty="0">
                <a:latin typeface="Arial" pitchFamily="34" charset="0"/>
                <a:cs typeface="Arial" pitchFamily="34" charset="0"/>
              </a:rPr>
              <a:t> моделі </a:t>
            </a:r>
            <a:r>
              <a:rPr lang="uk-UA" sz="1000" dirty="0" err="1">
                <a:latin typeface="Arial" pitchFamily="34" charset="0"/>
                <a:cs typeface="Arial" pitchFamily="34" charset="0"/>
              </a:rPr>
              <a:t>одно-</a:t>
            </a:r>
            <a:r>
              <a:rPr lang="uk-UA" sz="1000" dirty="0">
                <a:latin typeface="Arial" pitchFamily="34" charset="0"/>
                <a:cs typeface="Arial" pitchFamily="34" charset="0"/>
              </a:rPr>
              <a:t>, </a:t>
            </a:r>
            <a:r>
              <a:rPr lang="uk-UA" sz="1000" dirty="0" err="1">
                <a:latin typeface="Arial" pitchFamily="34" charset="0"/>
                <a:cs typeface="Arial" pitchFamily="34" charset="0"/>
              </a:rPr>
              <a:t>двох-</a:t>
            </a:r>
            <a:r>
              <a:rPr lang="uk-UA" sz="1000" dirty="0">
                <a:latin typeface="Arial" pitchFamily="34" charset="0"/>
                <a:cs typeface="Arial" pitchFamily="34" charset="0"/>
              </a:rPr>
              <a:t> і </a:t>
            </a:r>
            <a:r>
              <a:rPr lang="uk-UA" sz="1000" dirty="0" err="1">
                <a:latin typeface="Arial" pitchFamily="34" charset="0"/>
                <a:cs typeface="Arial" pitchFamily="34" charset="0"/>
              </a:rPr>
              <a:t>трьохмасних</a:t>
            </a:r>
            <a:r>
              <a:rPr lang="uk-UA" sz="1000" dirty="0">
                <a:latin typeface="Arial" pitchFamily="34" charset="0"/>
                <a:cs typeface="Arial" pitchFamily="34" charset="0"/>
              </a:rPr>
              <a:t> </a:t>
            </a:r>
            <a:r>
              <a:rPr lang="uk-UA" sz="1000" dirty="0" err="1">
                <a:latin typeface="Arial" pitchFamily="34" charset="0"/>
                <a:cs typeface="Arial" pitchFamily="34" charset="0"/>
              </a:rPr>
              <a:t>вібромашин</a:t>
            </a:r>
            <a:r>
              <a:rPr lang="uk-UA" sz="1000" dirty="0">
                <a:latin typeface="Arial" pitchFamily="34" charset="0"/>
                <a:cs typeface="Arial" pitchFamily="34" charset="0"/>
              </a:rPr>
              <a:t> з </a:t>
            </a:r>
            <a:r>
              <a:rPr lang="uk-UA" sz="1000" dirty="0" err="1">
                <a:latin typeface="Arial" pitchFamily="34" charset="0"/>
                <a:cs typeface="Arial" pitchFamily="34" charset="0"/>
              </a:rPr>
              <a:t>віброзбудниками</a:t>
            </a:r>
            <a:r>
              <a:rPr lang="uk-UA" sz="1000" dirty="0">
                <a:latin typeface="Arial" pitchFamily="34" charset="0"/>
                <a:cs typeface="Arial" pitchFamily="34" charset="0"/>
              </a:rPr>
              <a:t> у вигляді пасивних </a:t>
            </a:r>
            <a:r>
              <a:rPr lang="uk-UA" sz="1000" dirty="0" err="1">
                <a:latin typeface="Arial" pitchFamily="34" charset="0"/>
                <a:cs typeface="Arial" pitchFamily="34" charset="0"/>
              </a:rPr>
              <a:t>автобалансирів</a:t>
            </a:r>
            <a:r>
              <a:rPr lang="uk-UA" sz="1000" dirty="0">
                <a:latin typeface="Arial" pitchFamily="34" charset="0"/>
                <a:cs typeface="Arial" pitchFamily="34" charset="0"/>
              </a:rPr>
              <a:t>, визначені у їх рамках: умови існування і стійкості </a:t>
            </a:r>
            <a:r>
              <a:rPr lang="uk-UA" sz="1000" dirty="0" err="1">
                <a:latin typeface="Arial" pitchFamily="34" charset="0"/>
                <a:cs typeface="Arial" pitchFamily="34" charset="0"/>
              </a:rPr>
              <a:t>двочастотних</a:t>
            </a:r>
            <a:r>
              <a:rPr lang="uk-UA" sz="1000" dirty="0">
                <a:latin typeface="Arial" pitchFamily="34" charset="0"/>
                <a:cs typeface="Arial" pitchFamily="34" charset="0"/>
              </a:rPr>
              <a:t> режимів руху </a:t>
            </a:r>
            <a:r>
              <a:rPr lang="uk-UA" sz="1000" dirty="0" err="1">
                <a:latin typeface="Arial" pitchFamily="34" charset="0"/>
                <a:cs typeface="Arial" pitchFamily="34" charset="0"/>
              </a:rPr>
              <a:t>віброплатформи</a:t>
            </a:r>
            <a:r>
              <a:rPr lang="uk-UA" sz="1000" dirty="0">
                <a:latin typeface="Arial" pitchFamily="34" charset="0"/>
                <a:cs typeface="Arial" pitchFamily="34" charset="0"/>
              </a:rPr>
              <a:t>; </a:t>
            </a:r>
          </a:p>
          <a:p>
            <a:r>
              <a:rPr lang="uk-UA" sz="1000" dirty="0">
                <a:latin typeface="Arial" pitchFamily="34" charset="0"/>
                <a:cs typeface="Arial" pitchFamily="34" charset="0"/>
              </a:rPr>
              <a:t>- перевірені одержані результати натурними експериментами і 3D-моделюванням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;</a:t>
            </a:r>
            <a:endParaRPr lang="uk-UA" sz="1000" dirty="0">
              <a:latin typeface="Arial" pitchFamily="34" charset="0"/>
              <a:cs typeface="Arial" pitchFamily="34" charset="0"/>
            </a:endParaRPr>
          </a:p>
          <a:p>
            <a:r>
              <a:rPr lang="uk-UA" sz="1000" dirty="0">
                <a:latin typeface="Arial" pitchFamily="34" charset="0"/>
                <a:cs typeface="Arial" pitchFamily="34" charset="0"/>
              </a:rPr>
              <a:t>- вироблення рекомендації із конструювання </a:t>
            </a:r>
            <a:r>
              <a:rPr lang="uk-UA" sz="1000" dirty="0"/>
              <a:t>і забезпечення працездатності нових </a:t>
            </a:r>
            <a:r>
              <a:rPr lang="uk-UA" sz="1000" dirty="0" err="1"/>
              <a:t>вібромашин</a:t>
            </a:r>
            <a:r>
              <a:rPr lang="ru-RU" sz="1000" dirty="0"/>
              <a:t> </a:t>
            </a:r>
            <a:r>
              <a:rPr lang="uk-UA" sz="1000" dirty="0">
                <a:cs typeface="Arial" charset="0"/>
              </a:rPr>
              <a:t>. </a:t>
            </a:r>
          </a:p>
        </p:txBody>
      </p:sp>
      <p:sp>
        <p:nvSpPr>
          <p:cNvPr id="1051" name="Rectangle 28"/>
          <p:cNvSpPr>
            <a:spLocks noChangeArrowheads="1"/>
          </p:cNvSpPr>
          <p:nvPr/>
        </p:nvSpPr>
        <p:spPr bwMode="auto">
          <a:xfrm>
            <a:off x="250825" y="6308725"/>
            <a:ext cx="1800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000" b="1" i="1">
                <a:solidFill>
                  <a:schemeClr val="accent2"/>
                </a:solidFill>
                <a:latin typeface="Calibri" pitchFamily="34" charset="0"/>
              </a:rPr>
              <a:t>Одномасна вібромашина</a:t>
            </a:r>
            <a:r>
              <a:rPr lang="en-US" altLang="ru-RU" sz="1000" b="1" i="1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ru-RU" altLang="ru-RU" sz="1000" b="1" i="1">
                <a:solidFill>
                  <a:schemeClr val="accent2"/>
                </a:solidFill>
                <a:latin typeface="Calibri" pitchFamily="34" charset="0"/>
              </a:rPr>
              <a:t>(стенд)</a:t>
            </a:r>
            <a:endParaRPr lang="ru-RU" sz="1000" b="1" i="1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052" name="Rectangle 29"/>
          <p:cNvSpPr>
            <a:spLocks noChangeArrowheads="1"/>
          </p:cNvSpPr>
          <p:nvPr/>
        </p:nvSpPr>
        <p:spPr bwMode="auto">
          <a:xfrm>
            <a:off x="2411413" y="6308725"/>
            <a:ext cx="18002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000" b="1" i="1">
                <a:solidFill>
                  <a:schemeClr val="accent2"/>
                </a:solidFill>
                <a:latin typeface="Calibri" pitchFamily="34" charset="0"/>
              </a:rPr>
              <a:t>Одномасна вібромашина</a:t>
            </a:r>
            <a:r>
              <a:rPr lang="en-US" altLang="ru-RU" sz="1000" b="1" i="1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ru-RU" altLang="ru-RU" sz="1000" b="1" i="1">
                <a:solidFill>
                  <a:schemeClr val="accent2"/>
                </a:solidFill>
                <a:latin typeface="Calibri" pitchFamily="34" charset="0"/>
              </a:rPr>
              <a:t>(3</a:t>
            </a:r>
            <a:r>
              <a:rPr lang="en-US" altLang="ru-RU" sz="1000" b="1" i="1">
                <a:solidFill>
                  <a:schemeClr val="accent2"/>
                </a:solidFill>
                <a:latin typeface="Calibri" pitchFamily="34" charset="0"/>
              </a:rPr>
              <a:t>D-</a:t>
            </a:r>
            <a:r>
              <a:rPr lang="ru-RU" altLang="ru-RU" sz="1000" b="1" i="1">
                <a:solidFill>
                  <a:schemeClr val="accent2"/>
                </a:solidFill>
                <a:latin typeface="Calibri" pitchFamily="34" charset="0"/>
              </a:rPr>
              <a:t>модель)</a:t>
            </a:r>
            <a:endParaRPr lang="ru-RU" sz="1000" b="1" i="1">
              <a:solidFill>
                <a:schemeClr val="accent2"/>
              </a:solidFill>
              <a:latin typeface="Calibri" pitchFamily="34" charset="0"/>
            </a:endParaRPr>
          </a:p>
          <a:p>
            <a:pPr algn="ctr"/>
            <a:endParaRPr lang="ru-RU" sz="1000" b="1" i="1">
              <a:solidFill>
                <a:schemeClr val="accent2"/>
              </a:solidFill>
              <a:latin typeface="Calibri" pitchFamily="34" charset="0"/>
            </a:endParaRPr>
          </a:p>
        </p:txBody>
      </p:sp>
      <p:pic>
        <p:nvPicPr>
          <p:cNvPr id="1053" name="Picture 3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544" y="5037017"/>
            <a:ext cx="1504560" cy="1165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" name="Picture 3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783" y="4961580"/>
            <a:ext cx="1292897" cy="134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-1" y="980728"/>
            <a:ext cx="9178925" cy="5400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 i="1" dirty="0">
                <a:solidFill>
                  <a:srgbClr val="7734D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pitchFamily="34" charset="0"/>
              </a:rPr>
              <a:t>ДОСЛІДЖЕННЯ І РОЗРОБКИ,  ЯКІ ФІНАНСУЮТЬСЯ МІНІСТЕРСТВОМ ОСВІТИ </a:t>
            </a:r>
          </a:p>
          <a:p>
            <a:pPr algn="ctr">
              <a:defRPr/>
            </a:pPr>
            <a:r>
              <a:rPr lang="ru-RU" sz="1400" b="1" i="1" dirty="0">
                <a:solidFill>
                  <a:srgbClr val="7734D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pitchFamily="34" charset="0"/>
              </a:rPr>
              <a:t>І НАУКИ </a:t>
            </a:r>
            <a:r>
              <a:rPr lang="ru-RU" sz="1400" b="1" i="1" dirty="0" smtClean="0">
                <a:solidFill>
                  <a:srgbClr val="7734D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pitchFamily="34" charset="0"/>
              </a:rPr>
              <a:t>УКРАЇНИ</a:t>
            </a:r>
            <a:endParaRPr lang="ru-RU" sz="1400" b="1" i="1" dirty="0">
              <a:solidFill>
                <a:srgbClr val="7734D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Rot="1" noChangeArrowheads="1"/>
          </p:cNvSpPr>
          <p:nvPr/>
        </p:nvSpPr>
        <p:spPr bwMode="auto">
          <a:xfrm>
            <a:off x="827584" y="1121688"/>
            <a:ext cx="7632848" cy="4048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 eaLnBrk="0" hangingPunct="0">
              <a:defRPr/>
            </a:pPr>
            <a:r>
              <a:rPr lang="uk-UA" sz="1400" b="1" i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ПУБЛІКАЦІЙНА АКТИВНІСТЬ НАУКОВЦІВ ЦНТУ ЗА 5 РОКІВ</a:t>
            </a:r>
          </a:p>
          <a:p>
            <a:pPr algn="ctr" eaLnBrk="0" hangingPunct="0">
              <a:defRPr/>
            </a:pPr>
            <a:endParaRPr lang="ru-RU" sz="1400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3795" name="Rectangle 3"/>
          <p:cNvSpPr>
            <a:spLocks noRot="1" noChangeArrowheads="1"/>
          </p:cNvSpPr>
          <p:nvPr/>
        </p:nvSpPr>
        <p:spPr bwMode="auto">
          <a:xfrm>
            <a:off x="1943100" y="5121275"/>
            <a:ext cx="63373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355600" eaLnBrk="0" hangingPunct="0">
              <a:spcBef>
                <a:spcPct val="20000"/>
              </a:spcBef>
            </a:pPr>
            <a:endParaRPr lang="uk-UA" sz="1400"/>
          </a:p>
        </p:txBody>
      </p:sp>
      <p:sp>
        <p:nvSpPr>
          <p:cNvPr id="33798" name="Rectangle 6"/>
          <p:cNvSpPr>
            <a:spLocks noRot="1" noChangeArrowheads="1"/>
          </p:cNvSpPr>
          <p:nvPr/>
        </p:nvSpPr>
        <p:spPr bwMode="auto">
          <a:xfrm>
            <a:off x="4356100" y="1916113"/>
            <a:ext cx="4176713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177800" eaLnBrk="0" hangingPunct="0">
              <a:spcBef>
                <a:spcPct val="20000"/>
              </a:spcBef>
            </a:pPr>
            <a:endParaRPr lang="uk-UA" sz="1400"/>
          </a:p>
        </p:txBody>
      </p:sp>
      <p:graphicFrame>
        <p:nvGraphicFramePr>
          <p:cNvPr id="33802" name="Group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46849506"/>
              </p:ext>
            </p:extLst>
          </p:nvPr>
        </p:nvGraphicFramePr>
        <p:xfrm>
          <a:off x="0" y="0"/>
          <a:ext cx="9144000" cy="998538"/>
        </p:xfrm>
        <a:graphic>
          <a:graphicData uri="http://schemas.openxmlformats.org/drawingml/2006/table">
            <a:tbl>
              <a:tblPr/>
              <a:tblGrid>
                <a:gridCol w="1357313"/>
                <a:gridCol w="7786687"/>
              </a:tblGrid>
              <a:tr h="57150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horzOverflow="overflow">
                    <a:lnL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16000">
                          <a:srgbClr val="00CCCC"/>
                        </a:gs>
                        <a:gs pos="47000">
                          <a:srgbClr val="9999FF"/>
                        </a:gs>
                        <a:gs pos="60001">
                          <a:srgbClr val="2E6792"/>
                        </a:gs>
                        <a:gs pos="71001">
                          <a:srgbClr val="3333CC"/>
                        </a:gs>
                        <a:gs pos="81000">
                          <a:srgbClr val="1170FF"/>
                        </a:gs>
                        <a:gs pos="100000">
                          <a:srgbClr val="0066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5" marB="45735" horzOverflow="overflow">
                    <a:lnL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16000">
                          <a:srgbClr val="00CCCC"/>
                        </a:gs>
                        <a:gs pos="47000">
                          <a:srgbClr val="9999FF"/>
                        </a:gs>
                        <a:gs pos="60001">
                          <a:srgbClr val="2E6792"/>
                        </a:gs>
                        <a:gs pos="71001">
                          <a:srgbClr val="3333CC"/>
                        </a:gs>
                        <a:gs pos="81000">
                          <a:srgbClr val="1170FF"/>
                        </a:gs>
                        <a:gs pos="100000">
                          <a:srgbClr val="0066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  <a:tr h="4270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DA65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 marT="45735" marB="45735" horzOverflow="overflow">
                    <a:lnL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16000">
                          <a:srgbClr val="00CCCC"/>
                        </a:gs>
                        <a:gs pos="47000">
                          <a:srgbClr val="9999FF"/>
                        </a:gs>
                        <a:gs pos="60001">
                          <a:srgbClr val="2E6792"/>
                        </a:gs>
                        <a:gs pos="71001">
                          <a:srgbClr val="3333CC"/>
                        </a:gs>
                        <a:gs pos="81000">
                          <a:srgbClr val="1170FF"/>
                        </a:gs>
                        <a:gs pos="100000">
                          <a:srgbClr val="0066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</a:tbl>
          </a:graphicData>
        </a:graphic>
      </p:graphicFrame>
      <p:grpSp>
        <p:nvGrpSpPr>
          <p:cNvPr id="2" name="Группа 9"/>
          <p:cNvGrpSpPr>
            <a:grpSpLocks/>
          </p:cNvGrpSpPr>
          <p:nvPr/>
        </p:nvGrpSpPr>
        <p:grpSpPr bwMode="auto">
          <a:xfrm>
            <a:off x="428625" y="0"/>
            <a:ext cx="7831138" cy="857250"/>
            <a:chOff x="428596" y="-24"/>
            <a:chExt cx="7831215" cy="857249"/>
          </a:xfrm>
        </p:grpSpPr>
        <p:sp>
          <p:nvSpPr>
            <p:cNvPr id="417803" name="Rectangle 11"/>
            <p:cNvSpPr>
              <a:spLocks noChangeArrowheads="1"/>
            </p:cNvSpPr>
            <p:nvPr/>
          </p:nvSpPr>
          <p:spPr bwMode="auto">
            <a:xfrm>
              <a:off x="1752584" y="-24"/>
              <a:ext cx="6507227" cy="6159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uk-UA" sz="17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ЦЕНТРАЛЬНОУКРАЇНСЬКИЙ НАЦІОНАЛЬНИЙ</a:t>
              </a:r>
            </a:p>
            <a:p>
              <a:pPr algn="ctr">
                <a:defRPr/>
              </a:pPr>
              <a:r>
                <a:rPr lang="uk-UA" sz="17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ТЕХНІЧНИЙ УНІВЕРСИТЕТ</a:t>
              </a:r>
              <a:endParaRPr lang="ru-RU" sz="17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graphicFrame>
          <p:nvGraphicFramePr>
            <p:cNvPr id="26626" name="Object 13"/>
            <p:cNvGraphicFramePr>
              <a:graphicFrameLocks noChangeAspect="1"/>
            </p:cNvGraphicFramePr>
            <p:nvPr/>
          </p:nvGraphicFramePr>
          <p:xfrm>
            <a:off x="428596" y="71414"/>
            <a:ext cx="572713" cy="785811"/>
          </p:xfrm>
          <a:graphic>
            <a:graphicData uri="http://schemas.openxmlformats.org/presentationml/2006/ole">
              <p:oleObj spid="_x0000_s17457" name="CorelDRAW" r:id="rId3" imgW="4457160" imgH="6041160" progId="">
                <p:embed/>
              </p:oleObj>
            </a:graphicData>
          </a:graphic>
        </p:graphicFrame>
      </p:grpSp>
      <p:sp>
        <p:nvSpPr>
          <p:cNvPr id="12" name="Скругленный прямоугольник 11"/>
          <p:cNvSpPr/>
          <p:nvPr/>
        </p:nvSpPr>
        <p:spPr>
          <a:xfrm>
            <a:off x="6156176" y="1515831"/>
            <a:ext cx="2880320" cy="372269"/>
          </a:xfrm>
          <a:prstGeom prst="round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100" b="1" i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ТЕХНІЧНІ НАУКИ</a:t>
            </a:r>
            <a:endParaRPr lang="ru-RU" sz="1100" b="1" i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xmlns="" val="1264316239"/>
              </p:ext>
            </p:extLst>
          </p:nvPr>
        </p:nvGraphicFramePr>
        <p:xfrm>
          <a:off x="6156176" y="1988840"/>
          <a:ext cx="2880320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Скругленный прямоугольник 14"/>
          <p:cNvSpPr/>
          <p:nvPr/>
        </p:nvSpPr>
        <p:spPr>
          <a:xfrm>
            <a:off x="3131840" y="1527852"/>
            <a:ext cx="2880320" cy="372269"/>
          </a:xfrm>
          <a:prstGeom prst="round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1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СУСПІЛЬНІ НАУКИ</a:t>
            </a:r>
            <a:endParaRPr lang="ru-RU" sz="11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07504" y="1536120"/>
            <a:ext cx="2880320" cy="372269"/>
          </a:xfrm>
          <a:prstGeom prst="round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100" b="1" i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АГРАРНІ НАУКИ ТА ВЕТЕРИНАРІЯ</a:t>
            </a:r>
            <a:endParaRPr lang="ru-RU" sz="1100" b="1" i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xmlns="" val="1942676313"/>
              </p:ext>
            </p:extLst>
          </p:nvPr>
        </p:nvGraphicFramePr>
        <p:xfrm>
          <a:off x="3131840" y="1988840"/>
          <a:ext cx="2868920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xmlns="" val="1228287141"/>
              </p:ext>
            </p:extLst>
          </p:nvPr>
        </p:nvGraphicFramePr>
        <p:xfrm>
          <a:off x="65956" y="1988840"/>
          <a:ext cx="2934408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72" name="Group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59626590"/>
              </p:ext>
            </p:extLst>
          </p:nvPr>
        </p:nvGraphicFramePr>
        <p:xfrm>
          <a:off x="0" y="0"/>
          <a:ext cx="9144000" cy="968375"/>
        </p:xfrm>
        <a:graphic>
          <a:graphicData uri="http://schemas.openxmlformats.org/drawingml/2006/table">
            <a:tbl>
              <a:tblPr/>
              <a:tblGrid>
                <a:gridCol w="1357313"/>
                <a:gridCol w="7786687"/>
              </a:tblGrid>
              <a:tr h="57150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50" marB="45750" horzOverflow="overflow">
                    <a:lnL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16000">
                          <a:srgbClr val="00CCCC"/>
                        </a:gs>
                        <a:gs pos="47000">
                          <a:srgbClr val="9999FF"/>
                        </a:gs>
                        <a:gs pos="60001">
                          <a:srgbClr val="2E6792"/>
                        </a:gs>
                        <a:gs pos="71001">
                          <a:srgbClr val="3333CC"/>
                        </a:gs>
                        <a:gs pos="81000">
                          <a:srgbClr val="1170FF"/>
                        </a:gs>
                        <a:gs pos="100000">
                          <a:srgbClr val="0066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50" marB="45750" horzOverflow="overflow">
                    <a:lnL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16000">
                          <a:srgbClr val="00CCCC"/>
                        </a:gs>
                        <a:gs pos="47000">
                          <a:srgbClr val="9999FF"/>
                        </a:gs>
                        <a:gs pos="60001">
                          <a:srgbClr val="2E6792"/>
                        </a:gs>
                        <a:gs pos="71001">
                          <a:srgbClr val="3333CC"/>
                        </a:gs>
                        <a:gs pos="81000">
                          <a:srgbClr val="1170FF"/>
                        </a:gs>
                        <a:gs pos="100000">
                          <a:srgbClr val="0066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  <a:tr h="3968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itchFamily="34" charset="0"/>
                        </a:rPr>
                        <a:t>ПОКАЗНИКИ ЕФЕКТИВНОСТІ РОБОТИ </a:t>
                      </a:r>
                      <a:r>
                        <a:rPr kumimoji="0" lang="uk-UA" sz="1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itchFamily="34" charset="0"/>
                        </a:rPr>
                        <a:t>ЗА 2020</a:t>
                      </a:r>
                      <a:r>
                        <a:rPr kumimoji="0" lang="en-US" sz="1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itchFamily="34" charset="0"/>
                        </a:rPr>
                        <a:t> </a:t>
                      </a:r>
                      <a:r>
                        <a:rPr kumimoji="0" lang="uk-UA" sz="1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itchFamily="34" charset="0"/>
                        </a:rPr>
                        <a:t>рік</a:t>
                      </a:r>
                      <a:endParaRPr kumimoji="0" lang="uk-UA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50" marB="45750" horzOverflow="overflow">
                    <a:lnL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16000">
                          <a:srgbClr val="00CCCC"/>
                        </a:gs>
                        <a:gs pos="47000">
                          <a:srgbClr val="9999FF"/>
                        </a:gs>
                        <a:gs pos="60001">
                          <a:srgbClr val="2E6792"/>
                        </a:gs>
                        <a:gs pos="71001">
                          <a:srgbClr val="3333CC"/>
                        </a:gs>
                        <a:gs pos="81000">
                          <a:srgbClr val="1170FF"/>
                        </a:gs>
                        <a:gs pos="100000">
                          <a:srgbClr val="0066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</a:tbl>
          </a:graphicData>
        </a:graphic>
      </p:graphicFrame>
      <p:grpSp>
        <p:nvGrpSpPr>
          <p:cNvPr id="2" name="Группа 9"/>
          <p:cNvGrpSpPr>
            <a:grpSpLocks/>
          </p:cNvGrpSpPr>
          <p:nvPr/>
        </p:nvGrpSpPr>
        <p:grpSpPr bwMode="auto">
          <a:xfrm>
            <a:off x="522288" y="0"/>
            <a:ext cx="7891462" cy="785813"/>
            <a:chOff x="428596" y="71414"/>
            <a:chExt cx="7890905" cy="785811"/>
          </a:xfrm>
        </p:grpSpPr>
        <p:sp>
          <p:nvSpPr>
            <p:cNvPr id="417803" name="Rectangle 11"/>
            <p:cNvSpPr>
              <a:spLocks noChangeArrowheads="1"/>
            </p:cNvSpPr>
            <p:nvPr/>
          </p:nvSpPr>
          <p:spPr bwMode="auto">
            <a:xfrm>
              <a:off x="3166840" y="115864"/>
              <a:ext cx="5152661" cy="615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uk-UA" sz="17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ЦЕНТРАЛЬНОУКРАЇНСЬКИЙ НАЦІОНАЛЬНИЙ </a:t>
              </a:r>
            </a:p>
            <a:p>
              <a:pPr algn="ctr">
                <a:defRPr/>
              </a:pPr>
              <a:r>
                <a:rPr lang="uk-UA" sz="17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ТЕХНІЧНИЙ УНІВЕРСИТЕТ</a:t>
              </a:r>
              <a:endParaRPr lang="ru-RU" sz="17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graphicFrame>
          <p:nvGraphicFramePr>
            <p:cNvPr id="2050" name="Object 13"/>
            <p:cNvGraphicFramePr>
              <a:graphicFrameLocks noChangeAspect="1"/>
            </p:cNvGraphicFramePr>
            <p:nvPr/>
          </p:nvGraphicFramePr>
          <p:xfrm>
            <a:off x="428596" y="71414"/>
            <a:ext cx="572713" cy="785811"/>
          </p:xfrm>
          <a:graphic>
            <a:graphicData uri="http://schemas.openxmlformats.org/presentationml/2006/ole">
              <p:oleObj spid="_x0000_s194605" name="CorelDRAW" r:id="rId3" imgW="4457160" imgH="6041160" progId="">
                <p:embed/>
              </p:oleObj>
            </a:graphicData>
          </a:graphic>
        </p:graphicFrame>
      </p:grpSp>
      <p:sp>
        <p:nvSpPr>
          <p:cNvPr id="9" name="Скругленный прямоугольник 8"/>
          <p:cNvSpPr/>
          <p:nvPr/>
        </p:nvSpPr>
        <p:spPr>
          <a:xfrm>
            <a:off x="322799" y="1867718"/>
            <a:ext cx="2737033" cy="648852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АГРАРНІ  НАУКИ ТА ВЕТЕРИНАРІЯ</a:t>
            </a:r>
            <a:endParaRPr lang="ru-RU" sz="14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22798" y="3001888"/>
            <a:ext cx="2716351" cy="1219200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12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1200" dirty="0" smtClean="0">
                <a:latin typeface="Arial" pitchFamily="34" charset="0"/>
                <a:cs typeface="Arial" pitchFamily="34" charset="0"/>
              </a:rPr>
              <a:t>ПОКАЗНИК </a:t>
            </a:r>
            <a:r>
              <a:rPr lang="uk-UA" sz="1200" dirty="0">
                <a:latin typeface="Arial" pitchFamily="34" charset="0"/>
                <a:cs typeface="Arial" pitchFamily="34" charset="0"/>
              </a:rPr>
              <a:t>ЕФЕКТИВНОСТІ СПЕЦІАЛЬНОГО ФОНДУ</a:t>
            </a:r>
          </a:p>
          <a:p>
            <a:pPr algn="ctr"/>
            <a:r>
              <a:rPr lang="uk-UA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106,2 </a:t>
            </a:r>
            <a:r>
              <a:rPr lang="uk-UA" sz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тис.грн</a:t>
            </a:r>
            <a:r>
              <a:rPr lang="uk-UA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./41 </a:t>
            </a:r>
            <a:r>
              <a:rPr lang="uk-UA" sz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осіб=</a:t>
            </a:r>
            <a:endParaRPr lang="uk-UA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2,6 </a:t>
            </a:r>
            <a:r>
              <a:rPr lang="uk-UA" sz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тис.грн</a:t>
            </a:r>
            <a:r>
              <a:rPr lang="uk-UA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./особу</a:t>
            </a:r>
          </a:p>
          <a:p>
            <a:pPr algn="ctr"/>
            <a:endParaRPr lang="uk-U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22799" y="4831898"/>
            <a:ext cx="2716350" cy="1155576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12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1200" dirty="0" smtClean="0">
                <a:latin typeface="Arial" pitchFamily="34" charset="0"/>
                <a:cs typeface="Arial" pitchFamily="34" charset="0"/>
              </a:rPr>
              <a:t>ПОКАЗНИК ЕФЕКТИВНОСТІ ПУБЛІКАЦІЙНОЇ АКТИВНОСТІ</a:t>
            </a:r>
          </a:p>
          <a:p>
            <a:pPr algn="ctr"/>
            <a:r>
              <a:rPr lang="uk-UA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11 </a:t>
            </a:r>
            <a:r>
              <a:rPr lang="uk-UA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публ</a:t>
            </a:r>
            <a:r>
              <a:rPr lang="uk-UA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./41 </a:t>
            </a:r>
            <a:r>
              <a:rPr lang="uk-UA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осіб=</a:t>
            </a:r>
            <a:endParaRPr lang="uk-UA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0,3 </a:t>
            </a:r>
            <a:r>
              <a:rPr lang="uk-UA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публ</a:t>
            </a:r>
            <a:r>
              <a:rPr lang="uk-UA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./особу</a:t>
            </a:r>
          </a:p>
          <a:p>
            <a:pPr algn="ctr"/>
            <a:endParaRPr lang="uk-UA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Стрелка вниз 30"/>
          <p:cNvSpPr/>
          <p:nvPr/>
        </p:nvSpPr>
        <p:spPr>
          <a:xfrm>
            <a:off x="1629450" y="2516571"/>
            <a:ext cx="76200" cy="457200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низ 32"/>
          <p:cNvSpPr/>
          <p:nvPr/>
        </p:nvSpPr>
        <p:spPr>
          <a:xfrm>
            <a:off x="1666544" y="4221088"/>
            <a:ext cx="45719" cy="576064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331973" y="1867718"/>
            <a:ext cx="2727217" cy="648853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СУСПІЛЬНІ    НАУКИ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300192" y="1867718"/>
            <a:ext cx="2593017" cy="629226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ТЕХНІЧНІ  НАУКИ</a:t>
            </a:r>
            <a:endParaRPr lang="ru-RU" sz="1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238613" y="2745171"/>
            <a:ext cx="2612264" cy="785969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dirty="0">
                <a:latin typeface="Arial" pitchFamily="34" charset="0"/>
                <a:cs typeface="Arial" pitchFamily="34" charset="0"/>
              </a:rPr>
              <a:t>ПОКАЗНИК ЕФЕКТИВНОСТІ ЗАГАЛЬНОГО ФОНДУ</a:t>
            </a:r>
          </a:p>
          <a:p>
            <a:pPr algn="ctr"/>
            <a:r>
              <a:rPr lang="uk-UA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707,2 </a:t>
            </a:r>
            <a:r>
              <a:rPr lang="uk-UA" sz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тис.грн</a:t>
            </a:r>
            <a:r>
              <a:rPr lang="uk-UA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./ 146 </a:t>
            </a:r>
            <a:r>
              <a:rPr lang="uk-UA" sz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осіб=</a:t>
            </a:r>
            <a:endParaRPr lang="uk-UA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4,8 </a:t>
            </a:r>
            <a:r>
              <a:rPr lang="uk-UA" sz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тис.грн</a:t>
            </a:r>
            <a:r>
              <a:rPr lang="uk-UA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./особу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342840" y="4831898"/>
            <a:ext cx="2716350" cy="1155576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dirty="0">
                <a:latin typeface="Arial" pitchFamily="34" charset="0"/>
                <a:cs typeface="Arial" pitchFamily="34" charset="0"/>
              </a:rPr>
              <a:t>ПОКАЗНИК ЕФЕКТИВНОСТІ ПУБЛІКАЦІЙНОЇ АКТИВНОСТІ</a:t>
            </a:r>
          </a:p>
          <a:p>
            <a:pPr algn="ctr"/>
            <a:r>
              <a:rPr lang="uk-UA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 </a:t>
            </a:r>
            <a:r>
              <a:rPr lang="uk-UA" sz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публ</a:t>
            </a:r>
            <a:r>
              <a:rPr lang="uk-UA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./76 </a:t>
            </a:r>
            <a:r>
              <a:rPr lang="uk-UA" sz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осіб=</a:t>
            </a:r>
            <a:endParaRPr lang="uk-UA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0,13 </a:t>
            </a:r>
            <a:r>
              <a:rPr lang="uk-UA" sz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публ</a:t>
            </a:r>
            <a:r>
              <a:rPr lang="uk-UA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./особу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280946" y="4831898"/>
            <a:ext cx="2643406" cy="1155576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12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1200" dirty="0" smtClean="0">
                <a:latin typeface="Arial" pitchFamily="34" charset="0"/>
                <a:cs typeface="Arial" pitchFamily="34" charset="0"/>
              </a:rPr>
              <a:t>ПОКАЗНИК </a:t>
            </a:r>
            <a:r>
              <a:rPr lang="uk-UA" sz="1200" dirty="0">
                <a:latin typeface="Arial" pitchFamily="34" charset="0"/>
                <a:cs typeface="Arial" pitchFamily="34" charset="0"/>
              </a:rPr>
              <a:t>ЕФЕКТИВНОСТІ ПУБЛІКАЦІЙНОЇ АКТИВНОСТІ</a:t>
            </a:r>
          </a:p>
          <a:p>
            <a:pPr algn="ctr"/>
            <a:r>
              <a:rPr lang="uk-UA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56 </a:t>
            </a:r>
            <a:r>
              <a:rPr lang="uk-UA" sz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публ</a:t>
            </a:r>
            <a:r>
              <a:rPr lang="uk-UA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./146 </a:t>
            </a:r>
            <a:r>
              <a:rPr lang="uk-UA" sz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осіб=</a:t>
            </a:r>
            <a:endParaRPr lang="uk-UA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0,4 </a:t>
            </a:r>
            <a:r>
              <a:rPr lang="uk-UA" sz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публ</a:t>
            </a:r>
            <a:r>
              <a:rPr lang="uk-UA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./особу</a:t>
            </a:r>
          </a:p>
          <a:p>
            <a:pPr algn="ctr"/>
            <a:endParaRPr lang="uk-U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22797" y="1052736"/>
            <a:ext cx="8570411" cy="648853"/>
          </a:xfrm>
          <a:prstGeom prst="round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ПОКАЗНИКИ ЕФЕКТИВНОСТІ РОБОТИ ЦНТУ НА ОДНОГО НАУКОВОГО ПРАЦІВНИКА У 2020 РОЦІ ЗА НАПРЯМОМ </a:t>
            </a:r>
          </a:p>
        </p:txBody>
      </p:sp>
      <p:sp>
        <p:nvSpPr>
          <p:cNvPr id="30" name="Стрелка вниз 29"/>
          <p:cNvSpPr/>
          <p:nvPr/>
        </p:nvSpPr>
        <p:spPr>
          <a:xfrm>
            <a:off x="4651347" y="2516571"/>
            <a:ext cx="67775" cy="2298647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 вниз 36"/>
          <p:cNvSpPr/>
          <p:nvPr/>
        </p:nvSpPr>
        <p:spPr>
          <a:xfrm>
            <a:off x="7576706" y="4614691"/>
            <a:ext cx="45719" cy="217207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 вниз 37"/>
          <p:cNvSpPr/>
          <p:nvPr/>
        </p:nvSpPr>
        <p:spPr>
          <a:xfrm>
            <a:off x="4671340" y="1704404"/>
            <a:ext cx="45719" cy="163314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низ 38"/>
          <p:cNvSpPr/>
          <p:nvPr/>
        </p:nvSpPr>
        <p:spPr>
          <a:xfrm>
            <a:off x="7548978" y="1701589"/>
            <a:ext cx="47722" cy="166129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низ 39"/>
          <p:cNvSpPr/>
          <p:nvPr/>
        </p:nvSpPr>
        <p:spPr>
          <a:xfrm flipH="1">
            <a:off x="1691314" y="1725131"/>
            <a:ext cx="45719" cy="142587"/>
          </a:xfrm>
          <a:prstGeom prst="down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трелка вниз 41"/>
          <p:cNvSpPr/>
          <p:nvPr/>
        </p:nvSpPr>
        <p:spPr>
          <a:xfrm>
            <a:off x="7526118" y="2496944"/>
            <a:ext cx="45719" cy="217207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288898" y="3804169"/>
            <a:ext cx="2612264" cy="785969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dirty="0">
                <a:latin typeface="Arial" pitchFamily="34" charset="0"/>
                <a:cs typeface="Arial" pitchFamily="34" charset="0"/>
              </a:rPr>
              <a:t>ЧАСТКА ВАРТОСТІ ПРИДБАНОГО МАЙНА</a:t>
            </a:r>
          </a:p>
          <a:p>
            <a:pPr algn="ctr"/>
            <a:r>
              <a:rPr lang="uk-UA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112,3 </a:t>
            </a:r>
            <a:r>
              <a:rPr lang="uk-UA" sz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тис.грн</a:t>
            </a:r>
            <a:r>
              <a:rPr lang="uk-UA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./ 146 </a:t>
            </a:r>
            <a:r>
              <a:rPr lang="uk-UA" sz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осіб=</a:t>
            </a:r>
            <a:endParaRPr lang="uk-UA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0,8 </a:t>
            </a:r>
            <a:r>
              <a:rPr lang="uk-UA" sz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тис.грн</a:t>
            </a:r>
            <a:r>
              <a:rPr lang="uk-UA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./особу</a:t>
            </a:r>
          </a:p>
        </p:txBody>
      </p:sp>
      <p:sp>
        <p:nvSpPr>
          <p:cNvPr id="44" name="Стрелка вниз 43"/>
          <p:cNvSpPr/>
          <p:nvPr/>
        </p:nvSpPr>
        <p:spPr>
          <a:xfrm>
            <a:off x="7544745" y="3557290"/>
            <a:ext cx="45719" cy="217207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72" name="Group 24"/>
          <p:cNvGraphicFramePr>
            <a:graphicFrameLocks noGrp="1"/>
          </p:cNvGraphicFramePr>
          <p:nvPr/>
        </p:nvGraphicFramePr>
        <p:xfrm>
          <a:off x="0" y="0"/>
          <a:ext cx="9144000" cy="968375"/>
        </p:xfrm>
        <a:graphic>
          <a:graphicData uri="http://schemas.openxmlformats.org/drawingml/2006/table">
            <a:tbl>
              <a:tblPr/>
              <a:tblGrid>
                <a:gridCol w="1357313"/>
                <a:gridCol w="7786687"/>
              </a:tblGrid>
              <a:tr h="57150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50" marB="45750" horzOverflow="overflow">
                    <a:lnL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16000">
                          <a:srgbClr val="00CCCC"/>
                        </a:gs>
                        <a:gs pos="47000">
                          <a:srgbClr val="9999FF"/>
                        </a:gs>
                        <a:gs pos="60001">
                          <a:srgbClr val="2E6792"/>
                        </a:gs>
                        <a:gs pos="71001">
                          <a:srgbClr val="3333CC"/>
                        </a:gs>
                        <a:gs pos="81000">
                          <a:srgbClr val="1170FF"/>
                        </a:gs>
                        <a:gs pos="100000">
                          <a:srgbClr val="0066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50" marB="45750" horzOverflow="overflow">
                    <a:lnL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16000">
                          <a:srgbClr val="00CCCC"/>
                        </a:gs>
                        <a:gs pos="47000">
                          <a:srgbClr val="9999FF"/>
                        </a:gs>
                        <a:gs pos="60001">
                          <a:srgbClr val="2E6792"/>
                        </a:gs>
                        <a:gs pos="71001">
                          <a:srgbClr val="3333CC"/>
                        </a:gs>
                        <a:gs pos="81000">
                          <a:srgbClr val="1170FF"/>
                        </a:gs>
                        <a:gs pos="100000">
                          <a:srgbClr val="0066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  <a:tr h="3968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DA65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Black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itchFamily="34" charset="0"/>
                        </a:rPr>
                        <a:t>НАУКОВА ТА НАУКОВО-ТЕХНІЧНА ДІЯЛЬНІСТЬ </a:t>
                      </a:r>
                      <a:r>
                        <a:rPr kumimoji="0" lang="uk-UA" sz="1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itchFamily="34" charset="0"/>
                        </a:rPr>
                        <a:t>ЗА 2020рік</a:t>
                      </a:r>
                      <a:endParaRPr kumimoji="0" lang="uk-UA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50" marB="45750" horzOverflow="overflow">
                    <a:lnL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16000">
                          <a:srgbClr val="00CCCC"/>
                        </a:gs>
                        <a:gs pos="47000">
                          <a:srgbClr val="9999FF"/>
                        </a:gs>
                        <a:gs pos="60001">
                          <a:srgbClr val="2E6792"/>
                        </a:gs>
                        <a:gs pos="71001">
                          <a:srgbClr val="3333CC"/>
                        </a:gs>
                        <a:gs pos="81000">
                          <a:srgbClr val="1170FF"/>
                        </a:gs>
                        <a:gs pos="100000">
                          <a:srgbClr val="0066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</a:tbl>
          </a:graphicData>
        </a:graphic>
      </p:graphicFrame>
      <p:grpSp>
        <p:nvGrpSpPr>
          <p:cNvPr id="2" name="Группа 9"/>
          <p:cNvGrpSpPr>
            <a:grpSpLocks/>
          </p:cNvGrpSpPr>
          <p:nvPr/>
        </p:nvGrpSpPr>
        <p:grpSpPr bwMode="auto">
          <a:xfrm>
            <a:off x="522288" y="0"/>
            <a:ext cx="7891462" cy="785813"/>
            <a:chOff x="428596" y="71414"/>
            <a:chExt cx="7890905" cy="785811"/>
          </a:xfrm>
        </p:grpSpPr>
        <p:sp>
          <p:nvSpPr>
            <p:cNvPr id="417803" name="Rectangle 11"/>
            <p:cNvSpPr>
              <a:spLocks noChangeArrowheads="1"/>
            </p:cNvSpPr>
            <p:nvPr/>
          </p:nvSpPr>
          <p:spPr bwMode="auto">
            <a:xfrm>
              <a:off x="3166840" y="115864"/>
              <a:ext cx="5152661" cy="615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uk-UA" sz="17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ЦЕНТРАЛЬНОУКРАЇНСЬКИЙ НАЦІОНАЛЬНИЙ </a:t>
              </a:r>
            </a:p>
            <a:p>
              <a:pPr algn="ctr">
                <a:defRPr/>
              </a:pPr>
              <a:r>
                <a:rPr lang="uk-UA" sz="17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ТЕХНІЧНИЙ УНІВЕРСИТЕТ</a:t>
              </a:r>
              <a:endParaRPr lang="ru-RU" sz="17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graphicFrame>
          <p:nvGraphicFramePr>
            <p:cNvPr id="2050" name="Object 13"/>
            <p:cNvGraphicFramePr>
              <a:graphicFrameLocks noChangeAspect="1"/>
            </p:cNvGraphicFramePr>
            <p:nvPr/>
          </p:nvGraphicFramePr>
          <p:xfrm>
            <a:off x="428596" y="71414"/>
            <a:ext cx="572713" cy="785811"/>
          </p:xfrm>
          <a:graphic>
            <a:graphicData uri="http://schemas.openxmlformats.org/presentationml/2006/ole">
              <p:oleObj spid="_x0000_s207912" name="CorelDRAW" r:id="rId3" imgW="4457160" imgH="6041160" progId="">
                <p:embed/>
              </p:oleObj>
            </a:graphicData>
          </a:graphic>
        </p:graphicFrame>
      </p:grp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xmlns="" val="185031797"/>
              </p:ext>
            </p:extLst>
          </p:nvPr>
        </p:nvGraphicFramePr>
        <p:xfrm>
          <a:off x="71374" y="1643050"/>
          <a:ext cx="9072626" cy="435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3065098" y="1196752"/>
            <a:ext cx="4286280" cy="303422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i="1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</a:rPr>
              <a:t>Р Е Й Т И Н Г И   ЦНТУ</a:t>
            </a:r>
            <a:endParaRPr lang="ru-RU" sz="2000" i="1" dirty="0">
              <a:ln w="18415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207876" name="Rectangle 4"/>
          <p:cNvSpPr>
            <a:spLocks noChangeArrowheads="1"/>
          </p:cNvSpPr>
          <p:nvPr/>
        </p:nvSpPr>
        <p:spPr bwMode="auto">
          <a:xfrm>
            <a:off x="285720" y="6072206"/>
            <a:ext cx="8571577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zh-CN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 зниження рейтингового місця ТОП 200 та Консолідованого рейтингу в 2020 році вплинула наявність сайту-клону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zh-CN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uk-UA" altLang="zh-CN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ЦНТУ в базі </a:t>
            </a:r>
            <a:r>
              <a:rPr kumimoji="0" lang="uk-UA" altLang="zh-CN" sz="11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Webometrics</a:t>
            </a:r>
            <a:r>
              <a:rPr kumimoji="0" lang="uk-UA" altLang="zh-CN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що розміщений в </a:t>
            </a:r>
            <a:r>
              <a:rPr kumimoji="0" lang="uk-UA" altLang="zh-CN" sz="11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інтернет-просторі</a:t>
            </a:r>
            <a:r>
              <a:rPr kumimoji="0" lang="uk-UA" altLang="zh-CN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за адресою </a:t>
            </a:r>
            <a:r>
              <a:rPr kumimoji="0" lang="en-US" altLang="zh-CN" sz="11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https://www.krntu.com/</a:t>
            </a:r>
            <a:r>
              <a:rPr kumimoji="0" lang="uk-UA" altLang="zh-CN" sz="11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uk-UA" altLang="zh-CN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 рейтинговим місцем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zh-CN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308 за 2020 рік  </a:t>
            </a:r>
            <a:r>
              <a:rPr kumimoji="0" lang="uk-UA" altLang="zh-CN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та помилкове відображення рейтингу </a:t>
            </a:r>
            <a:r>
              <a:rPr kumimoji="0" lang="uk-UA" altLang="zh-CN" sz="11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Вебометрикс</a:t>
            </a:r>
            <a:r>
              <a:rPr kumimoji="0" lang="uk-UA" altLang="zh-CN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 ТОП-200.</a:t>
            </a:r>
            <a:endParaRPr kumimoji="0" lang="uk-UA" altLang="zh-CN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72" name="Group 24"/>
          <p:cNvGraphicFramePr>
            <a:graphicFrameLocks noGrp="1"/>
          </p:cNvGraphicFramePr>
          <p:nvPr/>
        </p:nvGraphicFramePr>
        <p:xfrm>
          <a:off x="0" y="0"/>
          <a:ext cx="9144000" cy="968375"/>
        </p:xfrm>
        <a:graphic>
          <a:graphicData uri="http://schemas.openxmlformats.org/drawingml/2006/table">
            <a:tbl>
              <a:tblPr/>
              <a:tblGrid>
                <a:gridCol w="1357313"/>
                <a:gridCol w="7786687"/>
              </a:tblGrid>
              <a:tr h="57150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50" marB="45750" horzOverflow="overflow">
                    <a:lnL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16000">
                          <a:srgbClr val="00CCCC"/>
                        </a:gs>
                        <a:gs pos="47000">
                          <a:srgbClr val="9999FF"/>
                        </a:gs>
                        <a:gs pos="60001">
                          <a:srgbClr val="2E6792"/>
                        </a:gs>
                        <a:gs pos="71001">
                          <a:srgbClr val="3333CC"/>
                        </a:gs>
                        <a:gs pos="81000">
                          <a:srgbClr val="1170FF"/>
                        </a:gs>
                        <a:gs pos="100000">
                          <a:srgbClr val="0066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50" marB="45750" horzOverflow="overflow">
                    <a:lnL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16000">
                          <a:srgbClr val="00CCCC"/>
                        </a:gs>
                        <a:gs pos="47000">
                          <a:srgbClr val="9999FF"/>
                        </a:gs>
                        <a:gs pos="60001">
                          <a:srgbClr val="2E6792"/>
                        </a:gs>
                        <a:gs pos="71001">
                          <a:srgbClr val="3333CC"/>
                        </a:gs>
                        <a:gs pos="81000">
                          <a:srgbClr val="1170FF"/>
                        </a:gs>
                        <a:gs pos="100000">
                          <a:srgbClr val="0066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  <a:tr h="3968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DA65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Black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itchFamily="34" charset="0"/>
                        </a:rPr>
                        <a:t>ПЛАНИ ЦНТУ НА 2021рік</a:t>
                      </a:r>
                      <a:endParaRPr kumimoji="0" lang="uk-UA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50" marB="45750" horzOverflow="overflow">
                    <a:lnL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16000">
                          <a:srgbClr val="00CCCC"/>
                        </a:gs>
                        <a:gs pos="47000">
                          <a:srgbClr val="9999FF"/>
                        </a:gs>
                        <a:gs pos="60001">
                          <a:srgbClr val="2E6792"/>
                        </a:gs>
                        <a:gs pos="71001">
                          <a:srgbClr val="3333CC"/>
                        </a:gs>
                        <a:gs pos="81000">
                          <a:srgbClr val="1170FF"/>
                        </a:gs>
                        <a:gs pos="100000">
                          <a:srgbClr val="0066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</a:tbl>
          </a:graphicData>
        </a:graphic>
      </p:graphicFrame>
      <p:grpSp>
        <p:nvGrpSpPr>
          <p:cNvPr id="2" name="Группа 9"/>
          <p:cNvGrpSpPr>
            <a:grpSpLocks/>
          </p:cNvGrpSpPr>
          <p:nvPr/>
        </p:nvGrpSpPr>
        <p:grpSpPr bwMode="auto">
          <a:xfrm>
            <a:off x="522288" y="0"/>
            <a:ext cx="7891463" cy="785813"/>
            <a:chOff x="428596" y="71414"/>
            <a:chExt cx="7890906" cy="785811"/>
          </a:xfrm>
        </p:grpSpPr>
        <p:sp>
          <p:nvSpPr>
            <p:cNvPr id="417803" name="Rectangle 11"/>
            <p:cNvSpPr>
              <a:spLocks noChangeArrowheads="1"/>
            </p:cNvSpPr>
            <p:nvPr/>
          </p:nvSpPr>
          <p:spPr bwMode="auto">
            <a:xfrm>
              <a:off x="3166840" y="115864"/>
              <a:ext cx="5152662" cy="615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uk-UA" sz="17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ЦЕНТРАЛЬНОУКРАЇНСЬКИЙ НАЦІОНАЛЬНИЙ </a:t>
              </a:r>
            </a:p>
            <a:p>
              <a:pPr algn="ctr">
                <a:defRPr/>
              </a:pPr>
              <a:r>
                <a:rPr lang="uk-UA" sz="1700" b="1" dirty="0" smtClean="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ТЕХНІЧНИЙ УНІВЕРСИТЕТ</a:t>
              </a:r>
              <a:endParaRPr lang="ru-RU" sz="17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graphicFrame>
          <p:nvGraphicFramePr>
            <p:cNvPr id="2050" name="Object 13"/>
            <p:cNvGraphicFramePr>
              <a:graphicFrameLocks noChangeAspect="1"/>
            </p:cNvGraphicFramePr>
            <p:nvPr/>
          </p:nvGraphicFramePr>
          <p:xfrm>
            <a:off x="428596" y="71414"/>
            <a:ext cx="572713" cy="785811"/>
          </p:xfrm>
          <a:graphic>
            <a:graphicData uri="http://schemas.openxmlformats.org/presentationml/2006/ole">
              <p:oleObj spid="_x0000_s224258" name="CorelDRAW" r:id="rId4" imgW="4457160" imgH="6041160" progId="">
                <p:embed/>
              </p:oleObj>
            </a:graphicData>
          </a:graphic>
        </p:graphicFrame>
      </p:grp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868584823"/>
              </p:ext>
            </p:extLst>
          </p:nvPr>
        </p:nvGraphicFramePr>
        <p:xfrm>
          <a:off x="4716016" y="1174365"/>
          <a:ext cx="4248472" cy="5693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Рисунок 7" descr="успіх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980728"/>
            <a:ext cx="4211960" cy="2071702"/>
          </a:xfrm>
          <a:prstGeom prst="rect">
            <a:avLst/>
          </a:prstGeom>
        </p:spPr>
      </p:pic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xmlns="" val="3876094039"/>
              </p:ext>
            </p:extLst>
          </p:nvPr>
        </p:nvGraphicFramePr>
        <p:xfrm>
          <a:off x="87288" y="3052430"/>
          <a:ext cx="4037384" cy="3754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9" name="Прямоугольник 8"/>
          <p:cNvSpPr/>
          <p:nvPr/>
        </p:nvSpPr>
        <p:spPr>
          <a:xfrm rot="10800000" flipV="1">
            <a:off x="517628" y="5157192"/>
            <a:ext cx="3600400" cy="576064"/>
          </a:xfrm>
          <a:prstGeom prst="rect">
            <a:avLst/>
          </a:prstGeom>
          <a:solidFill>
            <a:srgbClr val="B3092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/>
          <a:lstStyle/>
          <a:p>
            <a:pPr algn="ctr"/>
            <a:r>
              <a:rPr lang="uk-UA" sz="1400" dirty="0" smtClean="0">
                <a:solidFill>
                  <a:schemeClr val="tx1"/>
                </a:solidFill>
              </a:rPr>
              <a:t>Сприяти міжнародній науковій співпраці з іноземними </a:t>
            </a:r>
            <a:r>
              <a:rPr lang="uk-UA" sz="1400" dirty="0" smtClean="0">
                <a:solidFill>
                  <a:schemeClr val="tx1"/>
                </a:solidFill>
              </a:rPr>
              <a:t>ЗВО.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1091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72" name="Group 24"/>
          <p:cNvGraphicFramePr>
            <a:graphicFrameLocks noGrp="1"/>
          </p:cNvGraphicFramePr>
          <p:nvPr/>
        </p:nvGraphicFramePr>
        <p:xfrm>
          <a:off x="0" y="0"/>
          <a:ext cx="9144000" cy="968375"/>
        </p:xfrm>
        <a:graphic>
          <a:graphicData uri="http://schemas.openxmlformats.org/drawingml/2006/table">
            <a:tbl>
              <a:tblPr/>
              <a:tblGrid>
                <a:gridCol w="1357313"/>
                <a:gridCol w="7786687"/>
              </a:tblGrid>
              <a:tr h="57150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50" marB="45750" horzOverflow="overflow">
                    <a:lnL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16000">
                          <a:srgbClr val="00CCCC"/>
                        </a:gs>
                        <a:gs pos="47000">
                          <a:srgbClr val="9999FF"/>
                        </a:gs>
                        <a:gs pos="60001">
                          <a:srgbClr val="2E6792"/>
                        </a:gs>
                        <a:gs pos="71001">
                          <a:srgbClr val="3333CC"/>
                        </a:gs>
                        <a:gs pos="81000">
                          <a:srgbClr val="1170FF"/>
                        </a:gs>
                        <a:gs pos="100000">
                          <a:srgbClr val="0066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50" marB="45750" horzOverflow="overflow">
                    <a:lnL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16000">
                          <a:srgbClr val="00CCCC"/>
                        </a:gs>
                        <a:gs pos="47000">
                          <a:srgbClr val="9999FF"/>
                        </a:gs>
                        <a:gs pos="60001">
                          <a:srgbClr val="2E6792"/>
                        </a:gs>
                        <a:gs pos="71001">
                          <a:srgbClr val="3333CC"/>
                        </a:gs>
                        <a:gs pos="81000">
                          <a:srgbClr val="1170FF"/>
                        </a:gs>
                        <a:gs pos="100000">
                          <a:srgbClr val="0066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  <a:tr h="3968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DA65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Black" pitchFamily="34" charset="0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itchFamily="34" charset="0"/>
                        </a:rPr>
                        <a:t>НАУКОВА ТА НАУКОВО-ТЕХНІЧНА ДІЯЛЬНІСТЬ </a:t>
                      </a:r>
                      <a:r>
                        <a:rPr kumimoji="0" lang="uk-UA" sz="1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itchFamily="34" charset="0"/>
                        </a:rPr>
                        <a:t>ЗА 2020рік</a:t>
                      </a:r>
                      <a:endParaRPr kumimoji="0" lang="uk-UA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50" marB="45750" horzOverflow="overflow">
                    <a:lnL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16000">
                          <a:srgbClr val="00CCCC"/>
                        </a:gs>
                        <a:gs pos="47000">
                          <a:srgbClr val="9999FF"/>
                        </a:gs>
                        <a:gs pos="60001">
                          <a:srgbClr val="2E6792"/>
                        </a:gs>
                        <a:gs pos="71001">
                          <a:srgbClr val="3333CC"/>
                        </a:gs>
                        <a:gs pos="81000">
                          <a:srgbClr val="1170FF"/>
                        </a:gs>
                        <a:gs pos="100000">
                          <a:srgbClr val="0066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</a:tbl>
          </a:graphicData>
        </a:graphic>
      </p:graphicFrame>
      <p:grpSp>
        <p:nvGrpSpPr>
          <p:cNvPr id="2" name="Группа 9"/>
          <p:cNvGrpSpPr>
            <a:grpSpLocks/>
          </p:cNvGrpSpPr>
          <p:nvPr/>
        </p:nvGrpSpPr>
        <p:grpSpPr bwMode="auto">
          <a:xfrm>
            <a:off x="522288" y="0"/>
            <a:ext cx="7891462" cy="785813"/>
            <a:chOff x="428596" y="71414"/>
            <a:chExt cx="7890905" cy="785811"/>
          </a:xfrm>
        </p:grpSpPr>
        <p:sp>
          <p:nvSpPr>
            <p:cNvPr id="417803" name="Rectangle 11"/>
            <p:cNvSpPr>
              <a:spLocks noChangeArrowheads="1"/>
            </p:cNvSpPr>
            <p:nvPr/>
          </p:nvSpPr>
          <p:spPr bwMode="auto">
            <a:xfrm>
              <a:off x="3166840" y="115864"/>
              <a:ext cx="5152661" cy="615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uk-UA" sz="17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ЦЕНТРАЛЬНОУКРАЇНСЬКИЙ НАЦІОНАЛЬНИЙ </a:t>
              </a:r>
            </a:p>
            <a:p>
              <a:pPr algn="ctr">
                <a:defRPr/>
              </a:pPr>
              <a:r>
                <a:rPr lang="uk-UA" sz="17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ТЕХНІЧНИЙ УНІВЕРСИТЕТ</a:t>
              </a:r>
              <a:endParaRPr lang="ru-RU" sz="17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graphicFrame>
          <p:nvGraphicFramePr>
            <p:cNvPr id="2050" name="Object 13"/>
            <p:cNvGraphicFramePr>
              <a:graphicFrameLocks noChangeAspect="1"/>
            </p:cNvGraphicFramePr>
            <p:nvPr/>
          </p:nvGraphicFramePr>
          <p:xfrm>
            <a:off x="428596" y="71414"/>
            <a:ext cx="572713" cy="785811"/>
          </p:xfrm>
          <a:graphic>
            <a:graphicData uri="http://schemas.openxmlformats.org/presentationml/2006/ole">
              <p:oleObj spid="_x0000_s28747" name="CorelDRAW" r:id="rId3" imgW="4457160" imgH="6041160" progId="">
                <p:embed/>
              </p:oleObj>
            </a:graphicData>
          </a:graphic>
        </p:graphicFrame>
      </p:grpSp>
      <p:graphicFrame>
        <p:nvGraphicFramePr>
          <p:cNvPr id="12" name="Object 13"/>
          <p:cNvGraphicFramePr>
            <a:graphicFrameLocks noChangeAspect="1"/>
          </p:cNvGraphicFramePr>
          <p:nvPr/>
        </p:nvGraphicFramePr>
        <p:xfrm>
          <a:off x="5143504" y="1571612"/>
          <a:ext cx="3189971" cy="3638560"/>
        </p:xfrm>
        <a:graphic>
          <a:graphicData uri="http://schemas.openxmlformats.org/presentationml/2006/ole">
            <p:oleObj spid="_x0000_s28748" name="CorelDRAW" r:id="rId4" imgW="4457160" imgH="6041160" progId="">
              <p:embed/>
            </p:oleObj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42910" y="2714620"/>
            <a:ext cx="39412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chemeClr val="accent5">
                    <a:lumMod val="75000"/>
                  </a:schemeClr>
                </a:solidFill>
                <a:latin typeface="Arial Black" pitchFamily="34" charset="0"/>
              </a:rPr>
              <a:t>ДЯКУЄМО ЗА УВАГУ!</a:t>
            </a:r>
            <a:endParaRPr lang="ru-RU" sz="2800" dirty="0">
              <a:solidFill>
                <a:schemeClr val="accent5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86710" y="6215082"/>
            <a:ext cx="928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smtClean="0">
                <a:latin typeface="Arial Black" pitchFamily="34" charset="0"/>
              </a:rPr>
              <a:t>2021 р.</a:t>
            </a:r>
            <a:endParaRPr lang="ru-RU" sz="1400" dirty="0">
              <a:latin typeface="Arial Blac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72" name="Group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72020425"/>
              </p:ext>
            </p:extLst>
          </p:nvPr>
        </p:nvGraphicFramePr>
        <p:xfrm>
          <a:off x="0" y="-131763"/>
          <a:ext cx="9144000" cy="968375"/>
        </p:xfrm>
        <a:graphic>
          <a:graphicData uri="http://schemas.openxmlformats.org/drawingml/2006/table">
            <a:tbl>
              <a:tblPr/>
              <a:tblGrid>
                <a:gridCol w="1357313"/>
                <a:gridCol w="7786687"/>
              </a:tblGrid>
              <a:tr h="57150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50" marB="45750" horzOverflow="overflow">
                    <a:lnL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16000">
                          <a:srgbClr val="00CCCC"/>
                        </a:gs>
                        <a:gs pos="47000">
                          <a:srgbClr val="9999FF"/>
                        </a:gs>
                        <a:gs pos="60001">
                          <a:srgbClr val="2E6792"/>
                        </a:gs>
                        <a:gs pos="71001">
                          <a:srgbClr val="3333CC"/>
                        </a:gs>
                        <a:gs pos="81000">
                          <a:srgbClr val="1170FF"/>
                        </a:gs>
                        <a:gs pos="100000">
                          <a:srgbClr val="0066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50" marB="45750" horzOverflow="overflow">
                    <a:lnL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16000">
                          <a:srgbClr val="00CCCC"/>
                        </a:gs>
                        <a:gs pos="47000">
                          <a:srgbClr val="9999FF"/>
                        </a:gs>
                        <a:gs pos="60001">
                          <a:srgbClr val="2E6792"/>
                        </a:gs>
                        <a:gs pos="71001">
                          <a:srgbClr val="3333CC"/>
                        </a:gs>
                        <a:gs pos="81000">
                          <a:srgbClr val="1170FF"/>
                        </a:gs>
                        <a:gs pos="100000">
                          <a:srgbClr val="0066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  <a:tr h="3968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0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DA65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 marT="45750" marB="45750" horzOverflow="overflow">
                    <a:lnL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16000">
                          <a:srgbClr val="00CCCC"/>
                        </a:gs>
                        <a:gs pos="47000">
                          <a:srgbClr val="9999FF"/>
                        </a:gs>
                        <a:gs pos="60001">
                          <a:srgbClr val="2E6792"/>
                        </a:gs>
                        <a:gs pos="71001">
                          <a:srgbClr val="3333CC"/>
                        </a:gs>
                        <a:gs pos="81000">
                          <a:srgbClr val="1170FF"/>
                        </a:gs>
                        <a:gs pos="100000">
                          <a:srgbClr val="0066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</a:tbl>
          </a:graphicData>
        </a:graphic>
      </p:graphicFrame>
      <p:grpSp>
        <p:nvGrpSpPr>
          <p:cNvPr id="2" name="Группа 9"/>
          <p:cNvGrpSpPr>
            <a:grpSpLocks/>
          </p:cNvGrpSpPr>
          <p:nvPr/>
        </p:nvGrpSpPr>
        <p:grpSpPr bwMode="auto">
          <a:xfrm>
            <a:off x="522288" y="0"/>
            <a:ext cx="7773977" cy="785813"/>
            <a:chOff x="428596" y="71414"/>
            <a:chExt cx="7773428" cy="785811"/>
          </a:xfrm>
        </p:grpSpPr>
        <p:sp>
          <p:nvSpPr>
            <p:cNvPr id="417803" name="Rectangle 11"/>
            <p:cNvSpPr>
              <a:spLocks noChangeArrowheads="1"/>
            </p:cNvSpPr>
            <p:nvPr/>
          </p:nvSpPr>
          <p:spPr bwMode="auto">
            <a:xfrm>
              <a:off x="3049363" y="71414"/>
              <a:ext cx="5152661" cy="615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uk-UA" sz="17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ЦЕНТРАЛЬНОУКРАЇНСЬКИЙ НАЦІОНАЛЬНИЙ </a:t>
              </a:r>
            </a:p>
            <a:p>
              <a:pPr algn="ctr">
                <a:defRPr/>
              </a:pPr>
              <a:r>
                <a:rPr lang="uk-UA" sz="17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ТЕХНІЧНИЙ УНІВЕРСИТЕТ</a:t>
              </a:r>
              <a:endParaRPr lang="ru-RU" sz="17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graphicFrame>
          <p:nvGraphicFramePr>
            <p:cNvPr id="2050" name="Object 13"/>
            <p:cNvGraphicFramePr>
              <a:graphicFrameLocks noChangeAspect="1"/>
            </p:cNvGraphicFramePr>
            <p:nvPr/>
          </p:nvGraphicFramePr>
          <p:xfrm>
            <a:off x="428596" y="71414"/>
            <a:ext cx="572713" cy="785811"/>
          </p:xfrm>
          <a:graphic>
            <a:graphicData uri="http://schemas.openxmlformats.org/presentationml/2006/ole">
              <p:oleObj spid="_x0000_s95277" name="CorelDRAW" r:id="rId3" imgW="4457160" imgH="6041160" progId="">
                <p:embed/>
              </p:oleObj>
            </a:graphicData>
          </a:graphic>
        </p:graphicFrame>
      </p:grpSp>
      <p:sp>
        <p:nvSpPr>
          <p:cNvPr id="18" name="Прямоугольник 17"/>
          <p:cNvSpPr/>
          <p:nvPr/>
        </p:nvSpPr>
        <p:spPr>
          <a:xfrm>
            <a:off x="56948" y="928670"/>
            <a:ext cx="1785645" cy="268826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sz="9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1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uk-UA" sz="1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ГРАРНІ НАУКИ</a:t>
            </a:r>
          </a:p>
          <a:p>
            <a:pPr algn="ctr"/>
            <a:r>
              <a:rPr lang="uk-UA" sz="1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ТА ВЕТЕРИНАРІЯ</a:t>
            </a:r>
            <a:endParaRPr lang="ru-RU" sz="1000" b="1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000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marL="92075" indent="-92075" algn="just">
              <a:buFont typeface="Wingdings" pitchFamily="2" charset="2"/>
              <a:buChar char="ü"/>
            </a:pPr>
            <a:r>
              <a:rPr lang="uk-UA" sz="1000" dirty="0">
                <a:latin typeface="+mj-lt"/>
                <a:cs typeface="Arial" pitchFamily="34" charset="0"/>
              </a:rPr>
              <a:t> </a:t>
            </a:r>
            <a:r>
              <a:rPr lang="uk-UA" sz="1000" dirty="0" smtClean="0">
                <a:latin typeface="+mj-lt"/>
                <a:cs typeface="Arial" pitchFamily="34" charset="0"/>
              </a:rPr>
              <a:t>обробка ґрунту і </a:t>
            </a:r>
            <a:r>
              <a:rPr lang="uk-UA" sz="900" dirty="0" smtClean="0">
                <a:latin typeface="+mj-lt"/>
                <a:cs typeface="Arial" pitchFamily="34" charset="0"/>
              </a:rPr>
              <a:t>подрібнення рослинних залишків;</a:t>
            </a:r>
          </a:p>
          <a:p>
            <a:pPr marL="92075" indent="-92075" algn="just">
              <a:buFont typeface="Wingdings" pitchFamily="2" charset="2"/>
              <a:buChar char="ü"/>
            </a:pPr>
            <a:r>
              <a:rPr lang="uk-UA" sz="900" dirty="0">
                <a:latin typeface="+mj-lt"/>
                <a:cs typeface="Arial" pitchFamily="34" charset="0"/>
              </a:rPr>
              <a:t> </a:t>
            </a:r>
            <a:r>
              <a:rPr lang="uk-UA" sz="900" dirty="0" smtClean="0">
                <a:latin typeface="+mj-lt"/>
                <a:cs typeface="Arial" pitchFamily="34" charset="0"/>
              </a:rPr>
              <a:t>посів сільськогосподарських культур і внесення мінеральних добрив;</a:t>
            </a:r>
          </a:p>
          <a:p>
            <a:pPr marL="92075" indent="-92075" algn="just">
              <a:buFont typeface="Wingdings" pitchFamily="2" charset="2"/>
              <a:buChar char="ü"/>
            </a:pPr>
            <a:r>
              <a:rPr lang="uk-UA" sz="900" dirty="0">
                <a:latin typeface="+mj-lt"/>
                <a:cs typeface="Arial" pitchFamily="34" charset="0"/>
              </a:rPr>
              <a:t> </a:t>
            </a:r>
            <a:r>
              <a:rPr lang="uk-UA" sz="900" dirty="0" smtClean="0">
                <a:latin typeface="+mj-lt"/>
                <a:cs typeface="Arial" pitchFamily="34" charset="0"/>
              </a:rPr>
              <a:t>повітряно-решітне очищення зерна;</a:t>
            </a:r>
          </a:p>
          <a:p>
            <a:pPr marL="92075" indent="-92075" algn="just">
              <a:buFont typeface="Wingdings" pitchFamily="2" charset="2"/>
              <a:buChar char="ü"/>
            </a:pPr>
            <a:r>
              <a:rPr lang="uk-UA" sz="900" dirty="0" smtClean="0">
                <a:latin typeface="+mj-lt"/>
                <a:cs typeface="Arial" pitchFamily="34" charset="0"/>
              </a:rPr>
              <a:t>  приготування кормосумішей;</a:t>
            </a:r>
          </a:p>
          <a:p>
            <a:pPr marL="92075" indent="-92075" algn="just">
              <a:buFont typeface="Wingdings" pitchFamily="2" charset="2"/>
              <a:buChar char="ü"/>
            </a:pPr>
            <a:r>
              <a:rPr lang="uk-UA" sz="900" dirty="0" smtClean="0">
                <a:latin typeface="+mj-lt"/>
                <a:cs typeface="Arial" pitchFamily="34" charset="0"/>
              </a:rPr>
              <a:t>  удосконалення технології вирощування агрокультур;</a:t>
            </a:r>
          </a:p>
          <a:p>
            <a:pPr marL="92075" indent="-92075" algn="just">
              <a:buFont typeface="Wingdings" pitchFamily="2" charset="2"/>
              <a:buChar char="ü"/>
            </a:pPr>
            <a:r>
              <a:rPr lang="uk-UA" sz="900" dirty="0" smtClean="0">
                <a:latin typeface="+mj-lt"/>
                <a:cs typeface="Arial" pitchFamily="34" charset="0"/>
              </a:rPr>
              <a:t> дослідження та прогнозування стану навколишнього середовища.</a:t>
            </a:r>
          </a:p>
          <a:p>
            <a:pPr marL="92075" indent="-92075" algn="just">
              <a:buFont typeface="Wingdings" pitchFamily="2" charset="2"/>
              <a:buChar char="ü"/>
            </a:pPr>
            <a:endParaRPr lang="uk-UA" sz="9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Tx/>
              <a:buChar char="-"/>
            </a:pPr>
            <a:endParaRPr lang="ru-RU" sz="9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0050" y="3639319"/>
            <a:ext cx="9036496" cy="3195563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uk-UA" sz="900" b="1" i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uk-UA" sz="9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uk-UA" sz="1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ТЕХНІЧНІ НАУКИ</a:t>
            </a:r>
            <a:endParaRPr lang="uk-UA" sz="1000" b="1" dirty="0" smtClean="0">
              <a:solidFill>
                <a:srgbClr val="0070C0"/>
              </a:solidFill>
              <a:latin typeface="+mj-lt"/>
              <a:cs typeface="Arial" pitchFamily="34" charset="0"/>
            </a:endParaRPr>
          </a:p>
          <a:p>
            <a:pPr marL="171450" indent="-171450" algn="just">
              <a:buFont typeface="Wingdings" pitchFamily="2" charset="2"/>
              <a:buChar char="ü"/>
            </a:pPr>
            <a:r>
              <a:rPr lang="uk-UA" sz="900" dirty="0" smtClean="0">
                <a:latin typeface="+mj-lt"/>
                <a:cs typeface="Arial" pitchFamily="34" charset="0"/>
              </a:rPr>
              <a:t>проведення досліджень зі створення комплексної електроенергетичної системи з використанням нетрадиційних та поновлювальних джерел енергії;</a:t>
            </a:r>
          </a:p>
          <a:p>
            <a:pPr marL="171450" indent="-171450" algn="just">
              <a:buFont typeface="Wingdings" pitchFamily="2" charset="2"/>
              <a:buChar char="ü"/>
            </a:pPr>
            <a:r>
              <a:rPr lang="uk-UA" sz="900" dirty="0" smtClean="0">
                <a:latin typeface="+mj-lt"/>
                <a:cs typeface="Arial" pitchFamily="34" charset="0"/>
              </a:rPr>
              <a:t>реалізація  міжнародної технічної допомоги «Підтримка національного Фонду енергоефективності та програми екологічних реформ (</a:t>
            </a:r>
            <a:r>
              <a:rPr lang="en-US" sz="900" dirty="0" smtClean="0">
                <a:latin typeface="+mj-lt"/>
                <a:cs typeface="Arial" pitchFamily="34" charset="0"/>
              </a:rPr>
              <a:t>S</a:t>
            </a:r>
            <a:r>
              <a:rPr lang="uk-UA" sz="900" dirty="0" smtClean="0">
                <a:latin typeface="+mj-lt"/>
                <a:cs typeface="Arial" pitchFamily="34" charset="0"/>
              </a:rPr>
              <a:t>21) в Україні;</a:t>
            </a:r>
          </a:p>
          <a:p>
            <a:pPr marL="171450" indent="-171450" algn="just">
              <a:buFont typeface="Wingdings" pitchFamily="2" charset="2"/>
              <a:buChar char="ü"/>
            </a:pPr>
            <a:r>
              <a:rPr lang="ru-RU" sz="900" dirty="0" smtClean="0">
                <a:latin typeface="+mj-lt"/>
                <a:cs typeface="Arial" pitchFamily="34" charset="0"/>
              </a:rPr>
              <a:t> </a:t>
            </a:r>
            <a:r>
              <a:rPr lang="uk-UA" sz="900" dirty="0" smtClean="0">
                <a:latin typeface="+mj-lt"/>
                <a:cs typeface="Arial" pitchFamily="34" charset="0"/>
              </a:rPr>
              <a:t>проектування конструкцій промислових роботів та елементів гнучкого автоматизованого виробництва;</a:t>
            </a:r>
            <a:endParaRPr lang="ru-RU" sz="900" dirty="0" smtClean="0">
              <a:latin typeface="+mj-lt"/>
              <a:cs typeface="Arial" pitchFamily="34" charset="0"/>
            </a:endParaRPr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-114300" algn="l"/>
                <a:tab pos="457200" algn="l"/>
                <a:tab pos="571500" algn="l"/>
                <a:tab pos="685800" algn="l"/>
              </a:tabLst>
            </a:pPr>
            <a:r>
              <a:rPr lang="ru-RU" sz="900" dirty="0" smtClean="0">
                <a:solidFill>
                  <a:schemeClr val="tx1"/>
                </a:solidFill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lang="uk-UA" sz="900" dirty="0" smtClean="0">
                <a:solidFill>
                  <a:schemeClr val="tx1"/>
                </a:solidFill>
                <a:latin typeface="+mj-lt"/>
                <a:ea typeface="Times New Roman" pitchFamily="18" charset="0"/>
                <a:cs typeface="Arial" pitchFamily="34" charset="0"/>
              </a:rPr>
              <a:t>дослідження динаміки вібраційних машин, динамічних збудників вібрацій тощо, розробка нових вібраційних машин;</a:t>
            </a:r>
            <a:endParaRPr lang="ru-RU" sz="900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-114300" algn="l"/>
                <a:tab pos="457200" algn="l"/>
                <a:tab pos="571500" algn="l"/>
                <a:tab pos="685800" algn="l"/>
              </a:tabLst>
            </a:pPr>
            <a:r>
              <a:rPr lang="uk-UA" sz="900" dirty="0" smtClean="0">
                <a:solidFill>
                  <a:schemeClr val="tx1"/>
                </a:solidFill>
                <a:latin typeface="+mj-lt"/>
                <a:ea typeface="Times New Roman" pitchFamily="18" charset="0"/>
                <a:cs typeface="Arial" pitchFamily="34" charset="0"/>
              </a:rPr>
              <a:t>дослідження комп’ютерним моделюванням динаміки конкретних систем з метою перевірки достовірності одержаних теоретичних результатів;</a:t>
            </a:r>
          </a:p>
          <a:p>
            <a:pPr marL="171450" lvl="0" indent="-1714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-114300" algn="l"/>
                <a:tab pos="457200" algn="l"/>
                <a:tab pos="571500" algn="l"/>
                <a:tab pos="685800" algn="l"/>
              </a:tabLst>
            </a:pPr>
            <a:r>
              <a:rPr lang="uk-UA" sz="900" dirty="0" smtClean="0">
                <a:solidFill>
                  <a:schemeClr val="tx1"/>
                </a:solidFill>
                <a:latin typeface="+mj-lt"/>
                <a:ea typeface="Times New Roman" pitchFamily="18" charset="0"/>
                <a:cs typeface="Arial" pitchFamily="34" charset="0"/>
              </a:rPr>
              <a:t>створення спеціальних стендів і проведення на них експериментальних досліджень з метою перевірки достовірності одержаних теоретичних результатів</a:t>
            </a:r>
            <a:r>
              <a:rPr lang="ru-RU" sz="9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;</a:t>
            </a: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-114300" algn="l"/>
                <a:tab pos="457200" algn="l"/>
                <a:tab pos="571500" algn="l"/>
                <a:tab pos="685800" algn="l"/>
              </a:tabLst>
            </a:pPr>
            <a:r>
              <a:rPr lang="uk-UA" sz="900" dirty="0" smtClean="0">
                <a:solidFill>
                  <a:schemeClr val="tx1"/>
                </a:solidFill>
                <a:latin typeface="+mj-lt"/>
                <a:ea typeface="Times New Roman" pitchFamily="18" charset="0"/>
                <a:cs typeface="Arial" pitchFamily="34" charset="0"/>
              </a:rPr>
              <a:t>конструювання резонансних </a:t>
            </a:r>
            <a:r>
              <a:rPr lang="uk-UA" sz="900" dirty="0" err="1" smtClean="0">
                <a:solidFill>
                  <a:schemeClr val="tx1"/>
                </a:solidFill>
                <a:latin typeface="+mj-lt"/>
                <a:ea typeface="Times New Roman" pitchFamily="18" charset="0"/>
                <a:cs typeface="Arial" pitchFamily="34" charset="0"/>
              </a:rPr>
              <a:t>двочастотних</a:t>
            </a:r>
            <a:r>
              <a:rPr lang="uk-UA" sz="900" dirty="0" smtClean="0">
                <a:solidFill>
                  <a:schemeClr val="tx1"/>
                </a:solidFill>
                <a:latin typeface="+mj-lt"/>
                <a:ea typeface="Times New Roman" pitchFamily="18" charset="0"/>
                <a:cs typeface="Arial" pitchFamily="34" charset="0"/>
              </a:rPr>
              <a:t> вібраційних машин з інерційними </a:t>
            </a:r>
            <a:r>
              <a:rPr lang="uk-UA" sz="900" dirty="0" err="1" smtClean="0">
                <a:solidFill>
                  <a:schemeClr val="tx1"/>
                </a:solidFill>
                <a:latin typeface="+mj-lt"/>
                <a:ea typeface="Times New Roman" pitchFamily="18" charset="0"/>
                <a:cs typeface="Arial" pitchFamily="34" charset="0"/>
              </a:rPr>
              <a:t>віброзбудниками</a:t>
            </a:r>
            <a:r>
              <a:rPr lang="uk-UA" sz="900" dirty="0" smtClean="0">
                <a:solidFill>
                  <a:schemeClr val="tx1"/>
                </a:solidFill>
                <a:latin typeface="+mj-lt"/>
                <a:ea typeface="Times New Roman" pitchFamily="18" charset="0"/>
                <a:cs typeface="Arial" pitchFamily="34" charset="0"/>
              </a:rPr>
              <a:t> у вигляді пасивних </a:t>
            </a:r>
            <a:r>
              <a:rPr lang="uk-UA" sz="900" dirty="0" err="1" smtClean="0">
                <a:solidFill>
                  <a:schemeClr val="tx1"/>
                </a:solidFill>
                <a:latin typeface="+mj-lt"/>
                <a:ea typeface="Times New Roman" pitchFamily="18" charset="0"/>
                <a:cs typeface="Arial" pitchFamily="34" charset="0"/>
              </a:rPr>
              <a:t>автобалансирів</a:t>
            </a:r>
            <a:r>
              <a:rPr lang="uk-UA" sz="900" dirty="0" smtClean="0">
                <a:solidFill>
                  <a:schemeClr val="tx1"/>
                </a:solidFill>
                <a:latin typeface="+mj-lt"/>
                <a:ea typeface="Times New Roman" pitchFamily="18" charset="0"/>
                <a:cs typeface="Arial" pitchFamily="34" charset="0"/>
              </a:rPr>
              <a:t>.</a:t>
            </a:r>
            <a:endParaRPr lang="ru-RU" sz="900" dirty="0" smtClean="0">
              <a:solidFill>
                <a:schemeClr val="tx1"/>
              </a:solidFill>
              <a:latin typeface="+mj-lt"/>
              <a:ea typeface="Times New Roman" pitchFamily="18" charset="0"/>
              <a:cs typeface="Arial" pitchFamily="34" charset="0"/>
            </a:endParaRPr>
          </a:p>
          <a:p>
            <a:pPr marL="171450" indent="-171450" algn="just"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</a:t>
            </a:r>
            <a:r>
              <a:rPr lang="ru-RU" sz="900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відновлення</a:t>
            </a:r>
            <a:r>
              <a:rPr lang="ru-RU" sz="9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і </a:t>
            </a:r>
            <a:r>
              <a:rPr lang="ru-RU" sz="900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зміцнення</a:t>
            </a:r>
            <a:r>
              <a:rPr lang="ru-RU" sz="9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деталей </a:t>
            </a:r>
            <a:r>
              <a:rPr lang="ru-RU" sz="900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сільськогосподарської</a:t>
            </a:r>
            <a:r>
              <a:rPr lang="ru-RU" sz="9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</a:t>
            </a:r>
            <a:r>
              <a:rPr lang="ru-RU" sz="900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техніки</a:t>
            </a:r>
            <a:r>
              <a:rPr lang="ru-RU" sz="9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</a:t>
            </a:r>
            <a:r>
              <a:rPr lang="ru-RU" sz="900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композиційними</a:t>
            </a:r>
            <a:r>
              <a:rPr lang="ru-RU" sz="9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</a:t>
            </a:r>
            <a:r>
              <a:rPr lang="ru-RU" sz="900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покриттями</a:t>
            </a:r>
            <a:r>
              <a:rPr lang="ru-RU" sz="9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;</a:t>
            </a:r>
          </a:p>
          <a:p>
            <a:pPr marL="171450" indent="-171450" algn="just"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</a:t>
            </a:r>
            <a:r>
              <a:rPr lang="ru-RU" sz="900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розробка</a:t>
            </a:r>
            <a:r>
              <a:rPr lang="ru-RU" sz="9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</a:t>
            </a:r>
            <a:r>
              <a:rPr lang="ru-RU" sz="900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лазерних</a:t>
            </a:r>
            <a:r>
              <a:rPr lang="ru-RU" sz="9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</a:t>
            </a:r>
            <a:r>
              <a:rPr lang="ru-RU" sz="900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технологій</a:t>
            </a:r>
            <a:r>
              <a:rPr lang="ru-RU" sz="9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</a:t>
            </a:r>
            <a:r>
              <a:rPr lang="ru-RU" sz="900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відновлення</a:t>
            </a:r>
            <a:r>
              <a:rPr lang="ru-RU" sz="9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і </a:t>
            </a:r>
            <a:r>
              <a:rPr lang="ru-RU" sz="900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зміцнення</a:t>
            </a:r>
            <a:r>
              <a:rPr lang="ru-RU" sz="9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деталей </a:t>
            </a:r>
            <a:r>
              <a:rPr lang="ru-RU" sz="900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сільськогосподарської</a:t>
            </a:r>
            <a:r>
              <a:rPr lang="ru-RU" sz="9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</a:t>
            </a:r>
            <a:r>
              <a:rPr lang="ru-RU" sz="900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техніки</a:t>
            </a:r>
            <a:r>
              <a:rPr lang="ru-RU" sz="9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;</a:t>
            </a:r>
          </a:p>
          <a:p>
            <a:pPr marL="171450" indent="-171450" algn="just"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</a:t>
            </a:r>
            <a:r>
              <a:rPr lang="ru-RU" sz="900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підвищення</a:t>
            </a:r>
            <a:r>
              <a:rPr lang="ru-RU" sz="9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</a:t>
            </a:r>
            <a:r>
              <a:rPr lang="ru-RU" sz="900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довговічності</a:t>
            </a:r>
            <a:r>
              <a:rPr lang="ru-RU" sz="9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деталей машин </a:t>
            </a:r>
            <a:r>
              <a:rPr lang="ru-RU" sz="900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формування</a:t>
            </a:r>
            <a:r>
              <a:rPr lang="ru-RU" sz="9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на </a:t>
            </a:r>
            <a:r>
              <a:rPr lang="ru-RU" sz="900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робочих</a:t>
            </a:r>
            <a:r>
              <a:rPr lang="ru-RU" sz="9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</a:t>
            </a:r>
            <a:r>
              <a:rPr lang="ru-RU" sz="900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поверхнях</a:t>
            </a:r>
            <a:r>
              <a:rPr lang="ru-RU" sz="9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</a:t>
            </a:r>
            <a:r>
              <a:rPr lang="ru-RU" sz="900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дискретних</a:t>
            </a:r>
            <a:r>
              <a:rPr lang="ru-RU" sz="9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</a:t>
            </a:r>
            <a:r>
              <a:rPr lang="ru-RU" sz="900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покриттів</a:t>
            </a:r>
            <a:r>
              <a:rPr lang="ru-RU" sz="9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;</a:t>
            </a:r>
          </a:p>
          <a:p>
            <a:pPr marL="171450" lvl="0" indent="-171450" algn="just">
              <a:buFont typeface="Wingdings" pitchFamily="2" charset="2"/>
              <a:buChar char="ü"/>
            </a:pPr>
            <a:r>
              <a:rPr lang="uk-UA" sz="9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вивчення стану проблем розвитку транспортних систем та технологій перевезень пасажирів і вантажів; методи дослідження транспортних процесів та організація перевезень і управління на транспорті;</a:t>
            </a:r>
            <a:endParaRPr lang="ru-RU" sz="900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marL="171450" lvl="0" indent="-171450" algn="just">
              <a:buFont typeface="Wingdings" pitchFamily="2" charset="2"/>
              <a:buChar char="ü"/>
            </a:pPr>
            <a:r>
              <a:rPr lang="uk-UA" sz="9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оптимізація процесів перевезення пасажирів та вантажів;</a:t>
            </a:r>
            <a:endParaRPr lang="ru-RU" sz="900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marL="171450" lvl="0" indent="-171450" algn="just">
              <a:buFont typeface="Wingdings" pitchFamily="2" charset="2"/>
              <a:buChar char="ü"/>
            </a:pPr>
            <a:r>
              <a:rPr lang="uk-UA" sz="9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підвищення надійності транспортних засобів і підвищення надійності і якості транспортних послуг;</a:t>
            </a:r>
            <a:endParaRPr lang="ru-RU" sz="900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marL="171450" lvl="0" indent="-171450" algn="just">
              <a:buFont typeface="Wingdings" pitchFamily="2" charset="2"/>
              <a:buChar char="ü"/>
            </a:pPr>
            <a:r>
              <a:rPr lang="uk-UA" sz="9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інформаційні технології і системи на транспорті та вивчення технічних та технологічних характеристики транспортних перевезень;</a:t>
            </a:r>
            <a:endParaRPr lang="ru-RU" sz="900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marL="171450" indent="-171450" algn="just">
              <a:buFont typeface="Wingdings" pitchFamily="2" charset="2"/>
              <a:buChar char="ü"/>
            </a:pPr>
            <a:r>
              <a:rPr lang="uk-UA" sz="900" dirty="0" smtClean="0">
                <a:latin typeface="+mj-lt"/>
                <a:cs typeface="Arial" pitchFamily="34" charset="0"/>
              </a:rPr>
              <a:t>статистична </a:t>
            </a:r>
            <a:r>
              <a:rPr lang="uk-UA" sz="900" dirty="0">
                <a:latin typeface="+mj-lt"/>
                <a:cs typeface="Arial" pitchFamily="34" charset="0"/>
              </a:rPr>
              <a:t>динаміка оптимізації багатовимірних систем керування нестійкими </a:t>
            </a:r>
            <a:r>
              <a:rPr lang="uk-UA" sz="900" dirty="0" smtClean="0">
                <a:latin typeface="+mj-lt"/>
                <a:cs typeface="Arial" pitchFamily="34" charset="0"/>
              </a:rPr>
              <a:t>об’єктами;</a:t>
            </a:r>
            <a:endParaRPr lang="ru-RU" sz="900" dirty="0">
              <a:latin typeface="+mj-lt"/>
              <a:cs typeface="Arial" pitchFamily="34" charset="0"/>
            </a:endParaRPr>
          </a:p>
          <a:p>
            <a:pPr marL="171450" indent="-171450" algn="just">
              <a:buFont typeface="Wingdings" pitchFamily="2" charset="2"/>
              <a:buChar char="ü"/>
            </a:pPr>
            <a:r>
              <a:rPr lang="uk-UA" sz="900" dirty="0">
                <a:latin typeface="+mj-lt"/>
                <a:cs typeface="Arial" pitchFamily="34" charset="0"/>
              </a:rPr>
              <a:t>р</a:t>
            </a:r>
            <a:r>
              <a:rPr lang="uk-UA" sz="900" dirty="0" smtClean="0">
                <a:latin typeface="+mj-lt"/>
                <a:cs typeface="Arial" pitchFamily="34" charset="0"/>
              </a:rPr>
              <a:t>озробка </a:t>
            </a:r>
            <a:r>
              <a:rPr lang="uk-UA" sz="900" dirty="0">
                <a:latin typeface="+mj-lt"/>
                <a:cs typeface="Arial" pitchFamily="34" charset="0"/>
              </a:rPr>
              <a:t>та впровадження у виробництво різних спеціальних і універсальних копіювально-прошивальних верстатів, електроерозійних головок до металорізальних верстатів і технологічних процесів розмірної обробки електричною </a:t>
            </a:r>
            <a:r>
              <a:rPr lang="uk-UA" sz="900" dirty="0" smtClean="0">
                <a:latin typeface="+mj-lt"/>
                <a:cs typeface="Arial" pitchFamily="34" charset="0"/>
              </a:rPr>
              <a:t>дугою;</a:t>
            </a:r>
            <a:endParaRPr lang="ru-RU" sz="900" dirty="0">
              <a:latin typeface="+mj-lt"/>
              <a:cs typeface="Arial" pitchFamily="34" charset="0"/>
            </a:endParaRPr>
          </a:p>
          <a:p>
            <a:pPr marL="171450" indent="-171450" algn="just">
              <a:buFont typeface="Wingdings" pitchFamily="2" charset="2"/>
              <a:buChar char="ü"/>
            </a:pPr>
            <a:r>
              <a:rPr lang="uk-UA" sz="900" dirty="0" smtClean="0">
                <a:latin typeface="+mj-lt"/>
                <a:cs typeface="Arial" pitchFamily="34" charset="0"/>
              </a:rPr>
              <a:t> </a:t>
            </a:r>
            <a:r>
              <a:rPr lang="uk-UA" sz="900" dirty="0">
                <a:latin typeface="+mj-lt"/>
                <a:cs typeface="Arial" pitchFamily="34" charset="0"/>
              </a:rPr>
              <a:t>розробка основ теорій і нових механізмів приводу агрегатно-модульних систем; </a:t>
            </a:r>
          </a:p>
          <a:p>
            <a:pPr marL="171450" indent="-171450" algn="just">
              <a:buFont typeface="Wingdings" pitchFamily="2" charset="2"/>
              <a:buChar char="ü"/>
            </a:pPr>
            <a:r>
              <a:rPr lang="uk-UA" sz="900" dirty="0" smtClean="0">
                <a:latin typeface="+mj-lt"/>
                <a:cs typeface="Arial" pitchFamily="34" charset="0"/>
              </a:rPr>
              <a:t> </a:t>
            </a:r>
            <a:r>
              <a:rPr lang="uk-UA" sz="900" dirty="0">
                <a:latin typeface="+mj-lt"/>
                <a:cs typeface="Arial" pitchFamily="34" charset="0"/>
              </a:rPr>
              <a:t>розробка верстатного обладнання з паралельною </a:t>
            </a:r>
            <a:r>
              <a:rPr lang="uk-UA" sz="900" dirty="0" smtClean="0">
                <a:latin typeface="+mj-lt"/>
                <a:cs typeface="Arial" pitchFamily="34" charset="0"/>
              </a:rPr>
              <a:t>кінематикою;</a:t>
            </a:r>
            <a:endParaRPr lang="ru-RU" sz="900" dirty="0">
              <a:latin typeface="+mj-lt"/>
              <a:cs typeface="Arial" pitchFamily="34" charset="0"/>
            </a:endParaRPr>
          </a:p>
          <a:p>
            <a:pPr marL="171450" indent="-171450" algn="just">
              <a:buFont typeface="Wingdings" pitchFamily="2" charset="2"/>
              <a:buChar char="ü"/>
            </a:pPr>
            <a:r>
              <a:rPr lang="uk-UA" sz="900" dirty="0" smtClean="0">
                <a:latin typeface="+mj-lt"/>
                <a:cs typeface="Arial" pitchFamily="34" charset="0"/>
              </a:rPr>
              <a:t> надійність </a:t>
            </a:r>
            <a:r>
              <a:rPr lang="uk-UA" sz="900" dirty="0">
                <a:latin typeface="+mj-lt"/>
                <a:cs typeface="Arial" pitchFamily="34" charset="0"/>
              </a:rPr>
              <a:t>та навантаження будівель, що перебувають в </a:t>
            </a:r>
            <a:r>
              <a:rPr lang="uk-UA" sz="900" dirty="0" smtClean="0">
                <a:latin typeface="+mj-lt"/>
                <a:cs typeface="Arial" pitchFamily="34" charset="0"/>
              </a:rPr>
              <a:t>експлуатації.</a:t>
            </a:r>
            <a:endParaRPr lang="ru-RU" sz="900" dirty="0">
              <a:latin typeface="+mj-lt"/>
              <a:cs typeface="Arial" pitchFamily="34" charset="0"/>
            </a:endParaRPr>
          </a:p>
          <a:p>
            <a:pPr algn="just"/>
            <a:endParaRPr lang="ru-RU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835697" y="928670"/>
            <a:ext cx="7250850" cy="268826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uk-UA" sz="9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uk-UA" sz="900" b="1" i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uk-UA" sz="1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СУСПІЛЬНІ НАУКИ</a:t>
            </a:r>
            <a:endParaRPr lang="uk-UA" sz="1000" b="1" i="1" dirty="0" smtClean="0">
              <a:solidFill>
                <a:srgbClr val="C00000"/>
              </a:solidFill>
            </a:endParaRPr>
          </a:p>
          <a:p>
            <a:pPr marL="171450" lvl="0" indent="-171450">
              <a:buFont typeface="Wingdings" pitchFamily="2" charset="2"/>
              <a:buChar char="ü"/>
            </a:pPr>
            <a:r>
              <a:rPr lang="uk-UA" sz="900" i="1" dirty="0" smtClean="0"/>
              <a:t>інноваційний </a:t>
            </a:r>
            <a:r>
              <a:rPr lang="uk-UA" sz="900" i="1" dirty="0"/>
              <a:t>розвиток економіки на </a:t>
            </a:r>
            <a:r>
              <a:rPr lang="uk-UA" sz="900" i="1" dirty="0" err="1" smtClean="0"/>
              <a:t>мікро-</a:t>
            </a:r>
            <a:r>
              <a:rPr lang="uk-UA" sz="900" i="1" dirty="0" smtClean="0"/>
              <a:t>, </a:t>
            </a:r>
            <a:r>
              <a:rPr lang="uk-UA" sz="900" i="1" dirty="0"/>
              <a:t>та макрорівнях: соціально-економічне, обліково-аналітичне, фінансове, інвестиційне, податкове, кадрове та інформаційне забезпечення;</a:t>
            </a:r>
            <a:endParaRPr lang="ru-RU" sz="900" dirty="0"/>
          </a:p>
          <a:p>
            <a:pPr marL="171450" lvl="0" indent="-171450">
              <a:buFont typeface="Wingdings" pitchFamily="2" charset="2"/>
              <a:buChar char="ü"/>
            </a:pPr>
            <a:r>
              <a:rPr lang="uk-UA" sz="900" i="1" dirty="0" smtClean="0"/>
              <a:t>розвиток</a:t>
            </a:r>
            <a:r>
              <a:rPr lang="ru-RU" sz="900" i="1" dirty="0" smtClean="0"/>
              <a:t> </a:t>
            </a:r>
            <a:r>
              <a:rPr lang="uk-UA" sz="900" i="1" dirty="0" smtClean="0"/>
              <a:t>інноваційних</a:t>
            </a:r>
            <a:r>
              <a:rPr lang="ru-RU" sz="900" i="1" dirty="0" smtClean="0"/>
              <a:t> </a:t>
            </a:r>
            <a:r>
              <a:rPr lang="uk-UA" sz="900" i="1" dirty="0" smtClean="0"/>
              <a:t>екосистем</a:t>
            </a:r>
            <a:r>
              <a:rPr lang="ru-RU" sz="900" i="1" dirty="0" smtClean="0"/>
              <a:t> </a:t>
            </a:r>
            <a:r>
              <a:rPr lang="ru-RU" sz="900" i="1" dirty="0"/>
              <a:t>та </a:t>
            </a:r>
            <a:r>
              <a:rPr lang="uk-UA" sz="900" i="1" dirty="0" smtClean="0"/>
              <a:t>регулювання</a:t>
            </a:r>
            <a:r>
              <a:rPr lang="ru-RU" sz="900" i="1" dirty="0" smtClean="0"/>
              <a:t> </a:t>
            </a:r>
            <a:r>
              <a:rPr lang="uk-UA" sz="900" i="1" dirty="0" smtClean="0"/>
              <a:t>економіки</a:t>
            </a:r>
            <a:r>
              <a:rPr lang="ru-RU" sz="900" i="1" dirty="0" smtClean="0"/>
              <a:t> </a:t>
            </a:r>
            <a:r>
              <a:rPr lang="ru-RU" sz="900" i="1" dirty="0"/>
              <a:t>в </a:t>
            </a:r>
            <a:r>
              <a:rPr lang="uk-UA" sz="900" i="1" dirty="0" smtClean="0"/>
              <a:t>умовах</a:t>
            </a:r>
            <a:r>
              <a:rPr lang="ru-RU" sz="900" i="1" dirty="0" smtClean="0"/>
              <a:t> </a:t>
            </a:r>
            <a:r>
              <a:rPr lang="uk-UA" sz="900" i="1" dirty="0" smtClean="0"/>
              <a:t>децентралізації;</a:t>
            </a:r>
            <a:endParaRPr lang="ru-RU" sz="900" dirty="0"/>
          </a:p>
          <a:p>
            <a:pPr marL="171450" lvl="0" indent="-171450">
              <a:buFont typeface="Wingdings" pitchFamily="2" charset="2"/>
              <a:buChar char="ü"/>
            </a:pPr>
            <a:r>
              <a:rPr lang="uk-UA" sz="900" i="1" dirty="0" smtClean="0"/>
              <a:t>якість</a:t>
            </a:r>
            <a:r>
              <a:rPr lang="ru-RU" sz="900" i="1" dirty="0" smtClean="0"/>
              <a:t> </a:t>
            </a:r>
            <a:r>
              <a:rPr lang="ru-RU" sz="900" i="1" dirty="0" err="1"/>
              <a:t>і</a:t>
            </a:r>
            <a:r>
              <a:rPr lang="ru-RU" sz="900" i="1" dirty="0"/>
              <a:t> </a:t>
            </a:r>
            <a:r>
              <a:rPr lang="uk-UA" sz="900" i="1" dirty="0" smtClean="0"/>
              <a:t>конкурентоспроможність</a:t>
            </a:r>
            <a:r>
              <a:rPr lang="ru-RU" sz="900" i="1" dirty="0" smtClean="0"/>
              <a:t> </a:t>
            </a:r>
            <a:r>
              <a:rPr lang="uk-UA" sz="900" i="1" dirty="0" smtClean="0"/>
              <a:t>вищої</a:t>
            </a:r>
            <a:r>
              <a:rPr lang="ru-RU" sz="900" i="1" dirty="0" smtClean="0"/>
              <a:t> </a:t>
            </a:r>
            <a:r>
              <a:rPr lang="uk-UA" sz="900" i="1" dirty="0" smtClean="0"/>
              <a:t>освіти</a:t>
            </a:r>
            <a:r>
              <a:rPr lang="ru-RU" sz="900" i="1" dirty="0" smtClean="0"/>
              <a:t> </a:t>
            </a:r>
            <a:r>
              <a:rPr lang="ru-RU" sz="900" i="1" dirty="0"/>
              <a:t>в </a:t>
            </a:r>
            <a:r>
              <a:rPr lang="ru-RU" sz="900" i="1" dirty="0" err="1"/>
              <a:t>умовах</a:t>
            </a:r>
            <a:r>
              <a:rPr lang="ru-RU" sz="900" i="1" dirty="0"/>
              <a:t> </a:t>
            </a:r>
            <a:r>
              <a:rPr lang="ru-RU" sz="900" i="1" dirty="0" err="1"/>
              <a:t>глобалізації</a:t>
            </a:r>
            <a:r>
              <a:rPr lang="uk-UA" sz="900" i="1" dirty="0"/>
              <a:t>;</a:t>
            </a:r>
            <a:endParaRPr lang="ru-RU" sz="900" dirty="0"/>
          </a:p>
          <a:p>
            <a:pPr marL="171450" lvl="0" indent="-171450">
              <a:buFont typeface="Wingdings" pitchFamily="2" charset="2"/>
              <a:buChar char="ü"/>
            </a:pPr>
            <a:r>
              <a:rPr lang="uk-UA" sz="900" i="1" dirty="0"/>
              <a:t>р</a:t>
            </a:r>
            <a:r>
              <a:rPr lang="ru-RU" sz="900" i="1" dirty="0" err="1"/>
              <a:t>озвиток</a:t>
            </a:r>
            <a:r>
              <a:rPr lang="ru-RU" sz="900" i="1" dirty="0"/>
              <a:t> </a:t>
            </a:r>
            <a:r>
              <a:rPr lang="ru-RU" sz="900" i="1" dirty="0" err="1"/>
              <a:t>соціально-трудової</a:t>
            </a:r>
            <a:r>
              <a:rPr lang="ru-RU" sz="900" i="1" dirty="0"/>
              <a:t> </a:t>
            </a:r>
            <a:r>
              <a:rPr lang="ru-RU" sz="900" i="1" dirty="0" err="1"/>
              <a:t>сфери</a:t>
            </a:r>
            <a:r>
              <a:rPr lang="ru-RU" sz="900" i="1" dirty="0"/>
              <a:t> і </a:t>
            </a:r>
            <a:r>
              <a:rPr lang="ru-RU" sz="900" i="1" dirty="0" err="1"/>
              <a:t>трансформація</a:t>
            </a:r>
            <a:r>
              <a:rPr lang="ru-RU" sz="900" i="1" dirty="0"/>
              <a:t> ринку </a:t>
            </a:r>
            <a:r>
              <a:rPr lang="ru-RU" sz="900" i="1" dirty="0" err="1"/>
              <a:t>праці</a:t>
            </a:r>
            <a:r>
              <a:rPr lang="ru-RU" sz="900" i="1" dirty="0"/>
              <a:t> в </a:t>
            </a:r>
            <a:r>
              <a:rPr lang="ru-RU" sz="900" i="1" dirty="0" err="1"/>
              <a:t>умовах</a:t>
            </a:r>
            <a:r>
              <a:rPr lang="ru-RU" sz="900" i="1" dirty="0"/>
              <a:t> </a:t>
            </a:r>
            <a:r>
              <a:rPr lang="ru-RU" sz="900" i="1" dirty="0" err="1"/>
              <a:t>інноваційних</a:t>
            </a:r>
            <a:r>
              <a:rPr lang="ru-RU" sz="900" i="1" dirty="0"/>
              <a:t> </a:t>
            </a:r>
            <a:r>
              <a:rPr lang="ru-RU" sz="900" i="1" dirty="0" err="1"/>
              <a:t>змін</a:t>
            </a:r>
            <a:r>
              <a:rPr lang="uk-UA" sz="900" i="1" dirty="0"/>
              <a:t>;</a:t>
            </a:r>
            <a:endParaRPr lang="ru-RU" sz="900" dirty="0"/>
          </a:p>
          <a:p>
            <a:pPr marL="171450" lvl="0" indent="-171450">
              <a:buFont typeface="Wingdings" pitchFamily="2" charset="2"/>
              <a:buChar char="ü"/>
            </a:pPr>
            <a:r>
              <a:rPr lang="uk-UA" sz="900" i="1" dirty="0"/>
              <a:t>р</a:t>
            </a:r>
            <a:r>
              <a:rPr lang="ru-RU" sz="900" i="1" dirty="0" err="1"/>
              <a:t>озробка</a:t>
            </a:r>
            <a:r>
              <a:rPr lang="ru-RU" sz="900" i="1" dirty="0"/>
              <a:t> </a:t>
            </a:r>
            <a:r>
              <a:rPr lang="ru-RU" sz="900" i="1" dirty="0" err="1"/>
              <a:t>стратегій</a:t>
            </a:r>
            <a:r>
              <a:rPr lang="ru-RU" sz="900" i="1" dirty="0"/>
              <a:t> і </a:t>
            </a:r>
            <a:r>
              <a:rPr lang="ru-RU" sz="900" i="1" dirty="0" err="1"/>
              <a:t>програм</a:t>
            </a:r>
            <a:r>
              <a:rPr lang="ru-RU" sz="900" i="1" dirty="0"/>
              <a:t> </a:t>
            </a:r>
            <a:r>
              <a:rPr lang="ru-RU" sz="900" i="1" dirty="0" err="1"/>
              <a:t>розвитку</a:t>
            </a:r>
            <a:r>
              <a:rPr lang="ru-RU" sz="900" i="1" dirty="0"/>
              <a:t> </a:t>
            </a:r>
            <a:r>
              <a:rPr lang="ru-RU" sz="900" i="1" dirty="0" err="1"/>
              <a:t>країни</a:t>
            </a:r>
            <a:r>
              <a:rPr lang="ru-RU" sz="900" i="1" dirty="0"/>
              <a:t>, </a:t>
            </a:r>
            <a:r>
              <a:rPr lang="ru-RU" sz="900" i="1" dirty="0" err="1"/>
              <a:t>регіонів</a:t>
            </a:r>
            <a:r>
              <a:rPr lang="ru-RU" sz="900" i="1" dirty="0"/>
              <a:t>, </a:t>
            </a:r>
            <a:r>
              <a:rPr lang="ru-RU" sz="900" i="1" dirty="0" err="1"/>
              <a:t>галузей</a:t>
            </a:r>
            <a:r>
              <a:rPr lang="ru-RU" sz="900" i="1" dirty="0"/>
              <a:t>, </a:t>
            </a:r>
            <a:r>
              <a:rPr lang="ru-RU" sz="900" i="1" dirty="0" err="1"/>
              <a:t>підприємств</a:t>
            </a:r>
            <a:r>
              <a:rPr lang="uk-UA" sz="900" i="1" dirty="0"/>
              <a:t>;</a:t>
            </a:r>
            <a:endParaRPr lang="ru-RU" sz="900" dirty="0"/>
          </a:p>
          <a:p>
            <a:pPr marL="171450" lvl="0" indent="-171450">
              <a:buFont typeface="Wingdings" pitchFamily="2" charset="2"/>
              <a:buChar char="ü"/>
            </a:pPr>
            <a:r>
              <a:rPr lang="uk-UA" sz="900" i="1" dirty="0"/>
              <a:t>фінансово-кредитний  механізм розвитку економіки та соціальної сфери; </a:t>
            </a:r>
            <a:endParaRPr lang="ru-RU" sz="900" dirty="0"/>
          </a:p>
          <a:p>
            <a:pPr marL="171450" lvl="0" indent="-171450" fontAlgn="t">
              <a:buFont typeface="Wingdings" pitchFamily="2" charset="2"/>
              <a:buChar char="ü"/>
            </a:pPr>
            <a:r>
              <a:rPr lang="ru-RU" sz="900" i="1" dirty="0" err="1"/>
              <a:t>аналіз</a:t>
            </a:r>
            <a:r>
              <a:rPr lang="uk-UA" sz="900" i="1" dirty="0"/>
              <a:t> і прогноз </a:t>
            </a:r>
            <a:r>
              <a:rPr lang="ru-RU" sz="900" i="1" dirty="0" err="1"/>
              <a:t>соціально-економічних</a:t>
            </a:r>
            <a:r>
              <a:rPr lang="uk-UA" sz="900" i="1" dirty="0"/>
              <a:t> і демографічних </a:t>
            </a:r>
            <a:r>
              <a:rPr lang="ru-RU" sz="900" i="1" dirty="0" err="1"/>
              <a:t>процесів</a:t>
            </a:r>
            <a:r>
              <a:rPr lang="ru-RU" sz="900" i="1" dirty="0"/>
              <a:t> в</a:t>
            </a:r>
            <a:r>
              <a:rPr lang="uk-UA" sz="900" i="1" dirty="0"/>
              <a:t> сучасних </a:t>
            </a:r>
            <a:r>
              <a:rPr lang="ru-RU" sz="900" i="1" dirty="0" err="1"/>
              <a:t>умовах</a:t>
            </a:r>
            <a:r>
              <a:rPr lang="ru-RU" sz="900" i="1" dirty="0"/>
              <a:t>;</a:t>
            </a:r>
            <a:endParaRPr lang="ru-RU" sz="900" dirty="0"/>
          </a:p>
          <a:p>
            <a:pPr marL="171450" lvl="0" indent="-171450" fontAlgn="t">
              <a:buFont typeface="Wingdings" pitchFamily="2" charset="2"/>
              <a:buChar char="ü"/>
            </a:pPr>
            <a:r>
              <a:rPr lang="uk-UA" sz="900" i="1" dirty="0"/>
              <a:t>удосконалення </a:t>
            </a:r>
            <a:r>
              <a:rPr lang="ru-RU" sz="900" i="1" dirty="0" err="1"/>
              <a:t>механ</a:t>
            </a:r>
            <a:r>
              <a:rPr lang="uk-UA" sz="900" i="1" dirty="0"/>
              <a:t>і</a:t>
            </a:r>
            <a:r>
              <a:rPr lang="ru-RU" sz="900" i="1" dirty="0" err="1"/>
              <a:t>зм</a:t>
            </a:r>
            <a:r>
              <a:rPr lang="uk-UA" sz="900" i="1" dirty="0"/>
              <a:t>і</a:t>
            </a:r>
            <a:r>
              <a:rPr lang="ru-RU" sz="900" i="1" dirty="0"/>
              <a:t>в </a:t>
            </a:r>
            <a:r>
              <a:rPr lang="uk-UA" sz="900" i="1" dirty="0"/>
              <a:t>інноваційного та соціально-економічного  розвитку (підприємств, регіону, країни);</a:t>
            </a:r>
            <a:endParaRPr lang="ru-RU" sz="900" dirty="0"/>
          </a:p>
          <a:p>
            <a:pPr marL="171450" lvl="0" indent="-171450" fontAlgn="t">
              <a:buFont typeface="Wingdings" pitchFamily="2" charset="2"/>
              <a:buChar char="ü"/>
            </a:pPr>
            <a:r>
              <a:rPr lang="uk-UA" sz="900" i="1" dirty="0"/>
              <a:t>розробка стратегій ефективної діяльності підприємства (організації) ;</a:t>
            </a:r>
            <a:endParaRPr lang="ru-RU" sz="900" dirty="0"/>
          </a:p>
          <a:p>
            <a:pPr marL="171450" lvl="0" indent="-171450" fontAlgn="t">
              <a:buFont typeface="Wingdings" pitchFamily="2" charset="2"/>
              <a:buChar char="ü"/>
            </a:pPr>
            <a:r>
              <a:rPr lang="uk-UA" sz="900" i="1" dirty="0"/>
              <a:t>підвищення конкурентоспроможності (суб’єктів господарювання, персоналу, продукції, послуг);</a:t>
            </a:r>
            <a:endParaRPr lang="ru-RU" sz="900" dirty="0"/>
          </a:p>
          <a:p>
            <a:pPr marL="171450" lvl="0" indent="-171450" fontAlgn="t">
              <a:buFont typeface="Wingdings" pitchFamily="2" charset="2"/>
              <a:buChar char="ü"/>
            </a:pPr>
            <a:r>
              <a:rPr lang="uk-UA" sz="900" i="1" dirty="0"/>
              <a:t>розвиток, використання та відтворення  людського капіталу в умовах інноваційних змін в економіці;</a:t>
            </a:r>
            <a:endParaRPr lang="ru-RU" sz="900" dirty="0"/>
          </a:p>
          <a:p>
            <a:pPr marL="171450" lvl="0" indent="-171450" fontAlgn="t">
              <a:buFont typeface="Wingdings" pitchFamily="2" charset="2"/>
              <a:buChar char="ü"/>
            </a:pPr>
            <a:r>
              <a:rPr lang="uk-UA" sz="900" i="1" dirty="0"/>
              <a:t>механізми ефективного розвитку підприємництва, торгівлі, </a:t>
            </a:r>
            <a:r>
              <a:rPr lang="uk-UA" sz="900" i="1" dirty="0" err="1"/>
              <a:t>біржевої</a:t>
            </a:r>
            <a:r>
              <a:rPr lang="uk-UA" sz="900" i="1" dirty="0"/>
              <a:t> діяльності;</a:t>
            </a:r>
            <a:endParaRPr lang="ru-RU" sz="900" dirty="0"/>
          </a:p>
          <a:p>
            <a:pPr marL="171450" lvl="0" indent="-171450" fontAlgn="t">
              <a:buFont typeface="Wingdings" pitchFamily="2" charset="2"/>
              <a:buChar char="ü"/>
            </a:pPr>
            <a:r>
              <a:rPr lang="uk-UA" sz="900" i="1" dirty="0"/>
              <a:t>модернізація системи соціально-трудових відносин, мотиваційного  та адміністративного менеджменту;</a:t>
            </a:r>
            <a:endParaRPr lang="ru-RU" sz="900" dirty="0"/>
          </a:p>
          <a:p>
            <a:pPr marL="171450" lvl="0" indent="-171450">
              <a:buFont typeface="Wingdings" pitchFamily="2" charset="2"/>
              <a:buChar char="ü"/>
            </a:pPr>
            <a:r>
              <a:rPr lang="uk-UA" sz="900" i="1" dirty="0"/>
              <a:t>р</a:t>
            </a:r>
            <a:r>
              <a:rPr lang="ru-RU" sz="900" i="1" dirty="0" err="1"/>
              <a:t>изик</a:t>
            </a:r>
            <a:r>
              <a:rPr lang="ru-RU" sz="900" i="1" dirty="0"/>
              <a:t>-менеджмент як </a:t>
            </a:r>
            <a:r>
              <a:rPr lang="ru-RU" sz="900" i="1" dirty="0" err="1"/>
              <a:t>інструмент</a:t>
            </a:r>
            <a:r>
              <a:rPr lang="ru-RU" sz="900" i="1" dirty="0"/>
              <a:t> </a:t>
            </a:r>
            <a:r>
              <a:rPr lang="ru-RU" sz="900" i="1" dirty="0" err="1"/>
              <a:t>підвищення</a:t>
            </a:r>
            <a:r>
              <a:rPr lang="ru-RU" sz="900" i="1" dirty="0"/>
              <a:t> </a:t>
            </a:r>
            <a:r>
              <a:rPr lang="ru-RU" sz="900" i="1" dirty="0" err="1"/>
              <a:t>ефективності</a:t>
            </a:r>
            <a:r>
              <a:rPr lang="ru-RU" sz="900" i="1" dirty="0"/>
              <a:t> </a:t>
            </a:r>
            <a:r>
              <a:rPr lang="ru-RU" sz="900" i="1" dirty="0" err="1"/>
              <a:t>господарювання</a:t>
            </a:r>
            <a:r>
              <a:rPr lang="ru-RU" sz="900" i="1" dirty="0"/>
              <a:t> в </a:t>
            </a:r>
            <a:r>
              <a:rPr lang="ru-RU" sz="900" i="1" dirty="0" err="1"/>
              <a:t>умовах</a:t>
            </a:r>
            <a:r>
              <a:rPr lang="ru-RU" sz="900" i="1" dirty="0"/>
              <a:t> </a:t>
            </a:r>
            <a:r>
              <a:rPr lang="ru-RU" sz="900" i="1" dirty="0" err="1"/>
              <a:t>нестабільного</a:t>
            </a:r>
            <a:r>
              <a:rPr lang="ru-RU" sz="900" i="1" dirty="0"/>
              <a:t>  </a:t>
            </a:r>
            <a:r>
              <a:rPr lang="ru-RU" sz="900" i="1" dirty="0" err="1"/>
              <a:t>ринкового</a:t>
            </a:r>
            <a:r>
              <a:rPr lang="ru-RU" sz="900" i="1" dirty="0"/>
              <a:t> </a:t>
            </a:r>
            <a:r>
              <a:rPr lang="ru-RU" sz="900" i="1" dirty="0" err="1"/>
              <a:t>середовища</a:t>
            </a:r>
            <a:r>
              <a:rPr lang="uk-UA" sz="900" i="1" dirty="0"/>
              <a:t>;</a:t>
            </a:r>
            <a:endParaRPr lang="ru-RU" sz="900" dirty="0"/>
          </a:p>
          <a:p>
            <a:pPr marL="171450" lvl="0" indent="-171450">
              <a:buFont typeface="Wingdings" pitchFamily="2" charset="2"/>
              <a:buChar char="ü"/>
            </a:pPr>
            <a:r>
              <a:rPr lang="uk-UA" sz="900" i="1" dirty="0"/>
              <a:t>у</a:t>
            </a:r>
            <a:r>
              <a:rPr lang="ru-RU" sz="900" i="1" dirty="0" err="1"/>
              <a:t>досконалення</a:t>
            </a:r>
            <a:r>
              <a:rPr lang="ru-RU" sz="900" i="1" dirty="0"/>
              <a:t> </a:t>
            </a:r>
            <a:r>
              <a:rPr lang="ru-RU" sz="900" i="1" dirty="0" err="1"/>
              <a:t>управління</a:t>
            </a:r>
            <a:r>
              <a:rPr lang="ru-RU" sz="900" i="1" dirty="0"/>
              <a:t> </a:t>
            </a:r>
            <a:r>
              <a:rPr lang="ru-RU" sz="900" i="1" dirty="0" err="1"/>
              <a:t>конкурентоспроможністю</a:t>
            </a:r>
            <a:r>
              <a:rPr lang="ru-RU" sz="900" i="1" dirty="0"/>
              <a:t> </a:t>
            </a:r>
            <a:r>
              <a:rPr lang="ru-RU" sz="900" i="1" dirty="0" err="1"/>
              <a:t>підприємств</a:t>
            </a:r>
            <a:r>
              <a:rPr lang="uk-UA" sz="900" i="1" dirty="0"/>
              <a:t>;</a:t>
            </a:r>
            <a:endParaRPr lang="ru-RU" sz="900" dirty="0"/>
          </a:p>
          <a:p>
            <a:pPr marL="171450" lvl="0" indent="-171450">
              <a:buFont typeface="Wingdings" pitchFamily="2" charset="2"/>
              <a:buChar char="ü"/>
            </a:pPr>
            <a:r>
              <a:rPr lang="uk-UA" sz="900" i="1" dirty="0"/>
              <a:t>п</a:t>
            </a:r>
            <a:r>
              <a:rPr lang="ru-RU" sz="900" i="1" dirty="0" err="1"/>
              <a:t>роблеми</a:t>
            </a:r>
            <a:r>
              <a:rPr lang="ru-RU" sz="900" i="1" dirty="0"/>
              <a:t> </a:t>
            </a:r>
            <a:r>
              <a:rPr lang="ru-RU" sz="900" i="1" dirty="0" err="1"/>
              <a:t>досліджень</a:t>
            </a:r>
            <a:r>
              <a:rPr lang="ru-RU" sz="900" i="1" dirty="0"/>
              <a:t> </a:t>
            </a:r>
            <a:r>
              <a:rPr lang="ru-RU" sz="900" i="1" dirty="0" err="1"/>
              <a:t>соціодинамічних</a:t>
            </a:r>
            <a:r>
              <a:rPr lang="ru-RU" sz="900" i="1" dirty="0"/>
              <a:t> систем</a:t>
            </a:r>
            <a:r>
              <a:rPr lang="uk-UA" sz="900" i="1" dirty="0"/>
              <a:t>;</a:t>
            </a:r>
            <a:endParaRPr lang="ru-RU" sz="900" dirty="0"/>
          </a:p>
          <a:p>
            <a:pPr marL="171450" lvl="0" indent="-171450" fontAlgn="t">
              <a:buFont typeface="Wingdings" pitchFamily="2" charset="2"/>
              <a:buChar char="ü"/>
            </a:pPr>
            <a:r>
              <a:rPr lang="uk-UA" sz="900" i="1" dirty="0" smtClean="0"/>
              <a:t>е</a:t>
            </a:r>
            <a:r>
              <a:rPr lang="ru-RU" sz="900" i="1" dirty="0" err="1" smtClean="0"/>
              <a:t>кономічні</a:t>
            </a:r>
            <a:r>
              <a:rPr lang="ru-RU" sz="900" i="1" dirty="0" smtClean="0"/>
              <a:t> </a:t>
            </a:r>
            <a:r>
              <a:rPr lang="ru-RU" sz="900" i="1" dirty="0" err="1" smtClean="0"/>
              <a:t>аспекти</a:t>
            </a:r>
            <a:r>
              <a:rPr lang="ru-RU" sz="900" i="1" dirty="0" smtClean="0"/>
              <a:t> </a:t>
            </a:r>
            <a:r>
              <a:rPr lang="ru-RU" sz="900" i="1" dirty="0" err="1" smtClean="0"/>
              <a:t>стратегічного</a:t>
            </a:r>
            <a:r>
              <a:rPr lang="ru-RU" sz="900" i="1" dirty="0" smtClean="0"/>
              <a:t> </a:t>
            </a:r>
            <a:r>
              <a:rPr lang="ru-RU" sz="900" i="1" dirty="0" err="1" smtClean="0"/>
              <a:t>розвитку</a:t>
            </a:r>
            <a:r>
              <a:rPr lang="ru-RU" sz="900" i="1" dirty="0" smtClean="0"/>
              <a:t> </a:t>
            </a:r>
            <a:r>
              <a:rPr lang="ru-RU" sz="900" i="1" dirty="0" err="1" smtClean="0"/>
              <a:t>підприємств</a:t>
            </a:r>
            <a:r>
              <a:rPr lang="ru-RU" sz="900" i="1" dirty="0" smtClean="0"/>
              <a:t> на засадах </a:t>
            </a:r>
            <a:r>
              <a:rPr lang="ru-RU" sz="900" i="1" dirty="0" err="1" smtClean="0"/>
              <a:t>інноваційності</a:t>
            </a:r>
            <a:r>
              <a:rPr lang="ru-RU" sz="900" i="1" dirty="0" smtClean="0"/>
              <a:t>.</a:t>
            </a:r>
            <a:endParaRPr lang="ru-RU" sz="9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643042" y="642918"/>
            <a:ext cx="7200800" cy="2857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НАПРЯМИ НАУКОВОЇ ДІЯЛЬНОСТІ</a:t>
            </a:r>
            <a:endParaRPr lang="ru-RU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72" name="Group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4126309"/>
              </p:ext>
            </p:extLst>
          </p:nvPr>
        </p:nvGraphicFramePr>
        <p:xfrm>
          <a:off x="0" y="0"/>
          <a:ext cx="9144000" cy="968375"/>
        </p:xfrm>
        <a:graphic>
          <a:graphicData uri="http://schemas.openxmlformats.org/drawingml/2006/table">
            <a:tbl>
              <a:tblPr/>
              <a:tblGrid>
                <a:gridCol w="1357313"/>
                <a:gridCol w="7786687"/>
              </a:tblGrid>
              <a:tr h="57150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50" marB="45750" horzOverflow="overflow">
                    <a:lnL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16000">
                          <a:srgbClr val="00CCCC"/>
                        </a:gs>
                        <a:gs pos="47000">
                          <a:srgbClr val="9999FF"/>
                        </a:gs>
                        <a:gs pos="60001">
                          <a:srgbClr val="2E6792"/>
                        </a:gs>
                        <a:gs pos="71001">
                          <a:srgbClr val="3333CC"/>
                        </a:gs>
                        <a:gs pos="81000">
                          <a:srgbClr val="1170FF"/>
                        </a:gs>
                        <a:gs pos="100000">
                          <a:srgbClr val="0066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50" marB="45750" horzOverflow="overflow">
                    <a:lnL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16000">
                          <a:srgbClr val="00CCCC"/>
                        </a:gs>
                        <a:gs pos="47000">
                          <a:srgbClr val="9999FF"/>
                        </a:gs>
                        <a:gs pos="60001">
                          <a:srgbClr val="2E6792"/>
                        </a:gs>
                        <a:gs pos="71001">
                          <a:srgbClr val="3333CC"/>
                        </a:gs>
                        <a:gs pos="81000">
                          <a:srgbClr val="1170FF"/>
                        </a:gs>
                        <a:gs pos="100000">
                          <a:srgbClr val="0066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  <a:tr h="3968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DA65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 marT="45750" marB="45750" horzOverflow="overflow">
                    <a:lnL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16000">
                          <a:srgbClr val="00CCCC"/>
                        </a:gs>
                        <a:gs pos="47000">
                          <a:srgbClr val="9999FF"/>
                        </a:gs>
                        <a:gs pos="60001">
                          <a:srgbClr val="2E6792"/>
                        </a:gs>
                        <a:gs pos="71001">
                          <a:srgbClr val="3333CC"/>
                        </a:gs>
                        <a:gs pos="81000">
                          <a:srgbClr val="1170FF"/>
                        </a:gs>
                        <a:gs pos="100000">
                          <a:srgbClr val="0066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</a:tbl>
          </a:graphicData>
        </a:graphic>
      </p:graphicFrame>
      <p:grpSp>
        <p:nvGrpSpPr>
          <p:cNvPr id="2" name="Группа 9"/>
          <p:cNvGrpSpPr>
            <a:grpSpLocks/>
          </p:cNvGrpSpPr>
          <p:nvPr/>
        </p:nvGrpSpPr>
        <p:grpSpPr bwMode="auto">
          <a:xfrm>
            <a:off x="428596" y="44450"/>
            <a:ext cx="7985154" cy="955653"/>
            <a:chOff x="334911" y="115864"/>
            <a:chExt cx="7984590" cy="955651"/>
          </a:xfrm>
        </p:grpSpPr>
        <p:sp>
          <p:nvSpPr>
            <p:cNvPr id="417803" name="Rectangle 11"/>
            <p:cNvSpPr>
              <a:spLocks noChangeArrowheads="1"/>
            </p:cNvSpPr>
            <p:nvPr/>
          </p:nvSpPr>
          <p:spPr bwMode="auto">
            <a:xfrm>
              <a:off x="3166840" y="115864"/>
              <a:ext cx="5152661" cy="615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uk-UA" sz="17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ЦЕНТРАЛЬНОУКРАЇНСЬКИЙ НАЦІОНАЛЬНИЙ </a:t>
              </a:r>
            </a:p>
            <a:p>
              <a:pPr algn="ctr">
                <a:defRPr/>
              </a:pPr>
              <a:r>
                <a:rPr lang="uk-UA" sz="17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ТЕХНІЧНИЙ УНІВЕРСИТЕТ</a:t>
              </a:r>
              <a:endParaRPr lang="ru-RU" sz="17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graphicFrame>
          <p:nvGraphicFramePr>
            <p:cNvPr id="2050" name="Object 13"/>
            <p:cNvGraphicFramePr>
              <a:graphicFrameLocks noChangeAspect="1"/>
            </p:cNvGraphicFramePr>
            <p:nvPr/>
          </p:nvGraphicFramePr>
          <p:xfrm>
            <a:off x="334911" y="285704"/>
            <a:ext cx="572713" cy="785811"/>
          </p:xfrm>
          <a:graphic>
            <a:graphicData uri="http://schemas.openxmlformats.org/presentationml/2006/ole">
              <p:oleObj spid="_x0000_s4176" name="CorelDRAW" r:id="rId3" imgW="4457160" imgH="6041160" progId="">
                <p:embed/>
              </p:oleObj>
            </a:graphicData>
          </a:graphic>
        </p:graphicFrame>
      </p:grpSp>
      <p:sp>
        <p:nvSpPr>
          <p:cNvPr id="10" name="Прямоугольник 9"/>
          <p:cNvSpPr/>
          <p:nvPr/>
        </p:nvSpPr>
        <p:spPr>
          <a:xfrm>
            <a:off x="1619672" y="660399"/>
            <a:ext cx="7200800" cy="2857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НАУКОВА  ІНФРАСТРУКТУРА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2712" y="1470502"/>
            <a:ext cx="3128403" cy="1854125"/>
          </a:xfrm>
          <a:prstGeom prst="roundRect">
            <a:avLst>
              <a:gd name="adj" fmla="val 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uk-UA" sz="12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1000" b="1" dirty="0" smtClean="0">
                <a:latin typeface="Arial" pitchFamily="34" charset="0"/>
                <a:cs typeface="Arial" pitchFamily="34" charset="0"/>
              </a:rPr>
              <a:t>НАУКОВІ </a:t>
            </a:r>
            <a:r>
              <a:rPr lang="uk-UA" sz="1000" b="1" dirty="0">
                <a:latin typeface="Arial" pitchFamily="34" charset="0"/>
                <a:cs typeface="Arial" pitchFamily="34" charset="0"/>
              </a:rPr>
              <a:t>ЛАБОРАТОРІЇ</a:t>
            </a:r>
            <a:endParaRPr lang="uk-UA" sz="1000" b="1" dirty="0" smtClean="0"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Wingdings" pitchFamily="2" charset="2"/>
              <a:buChar char="Ø"/>
            </a:pPr>
            <a:r>
              <a:rPr lang="uk-UA" sz="11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“Конструювання та дослідження сільськогосподарської техніки для рослинництва”;</a:t>
            </a:r>
          </a:p>
          <a:p>
            <a:pPr marL="171450" indent="-171450" algn="just">
              <a:buFont typeface="Wingdings" pitchFamily="2" charset="2"/>
              <a:buChar char="Ø"/>
            </a:pPr>
            <a:r>
              <a:rPr lang="uk-UA" sz="11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“Родючості ґрунтів”;</a:t>
            </a:r>
          </a:p>
          <a:p>
            <a:pPr marL="171450" indent="-171450" algn="just">
              <a:buFont typeface="Wingdings" pitchFamily="2" charset="2"/>
              <a:buChar char="Ø"/>
            </a:pPr>
            <a:r>
              <a:rPr lang="uk-UA" sz="11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</a:t>
            </a:r>
            <a:r>
              <a:rPr lang="uk-UA" sz="1100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“Промислового</a:t>
            </a:r>
            <a:r>
              <a:rPr lang="uk-UA" sz="11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грибівництва та технологій захисту культивованих </a:t>
            </a:r>
            <a:r>
              <a:rPr lang="uk-UA" sz="1100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грибів”</a:t>
            </a:r>
            <a:r>
              <a:rPr lang="uk-UA" sz="11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;</a:t>
            </a:r>
          </a:p>
          <a:p>
            <a:pPr marL="171450" indent="-171450" algn="just">
              <a:buFont typeface="Wingdings" pitchFamily="2" charset="2"/>
              <a:buChar char="Ø"/>
            </a:pPr>
            <a:r>
              <a:rPr lang="uk-UA" sz="11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</a:t>
            </a:r>
            <a:r>
              <a:rPr lang="uk-UA" sz="1100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“Гідропонного</a:t>
            </a:r>
            <a:r>
              <a:rPr lang="uk-UA" sz="11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вирощування овочів в купольній </a:t>
            </a:r>
            <a:r>
              <a:rPr lang="uk-UA" sz="1100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теплиці”</a:t>
            </a:r>
            <a:r>
              <a:rPr lang="uk-UA" sz="11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;</a:t>
            </a:r>
          </a:p>
          <a:p>
            <a:pPr marL="171450" indent="-171450" algn="just">
              <a:buFont typeface="Wingdings" pitchFamily="2" charset="2"/>
              <a:buChar char="Ø"/>
            </a:pPr>
            <a:r>
              <a:rPr lang="uk-UA" sz="11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лабораторія екологічного моніторингу.</a:t>
            </a:r>
            <a:endParaRPr lang="ru-RU" sz="1100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marL="171450" indent="-171450" algn="just">
              <a:buFont typeface="Wingdings" pitchFamily="2" charset="2"/>
              <a:buChar char="Ø"/>
            </a:pPr>
            <a:endParaRPr lang="ru-RU" sz="1200" dirty="0" smtClean="0">
              <a:latin typeface="+mj-lt"/>
              <a:cs typeface="Arial" pitchFamily="34" charset="0"/>
            </a:endParaRPr>
          </a:p>
          <a:p>
            <a:pPr marL="171450" indent="-171450" algn="just">
              <a:buFont typeface="Wingdings" pitchFamily="2" charset="2"/>
              <a:buChar char="Ø"/>
            </a:pPr>
            <a:endParaRPr lang="uk-UA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5837237" y="1493266"/>
            <a:ext cx="3199259" cy="3089092"/>
          </a:xfrm>
          <a:prstGeom prst="roundRect">
            <a:avLst>
              <a:gd name="adj" fmla="val 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НАУКОВІ </a:t>
            </a:r>
            <a:r>
              <a:rPr lang="uk-UA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ЛАБОРАТОРІЇ</a:t>
            </a:r>
            <a:endParaRPr lang="uk-UA" sz="1000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indent="-228600" algn="just">
              <a:buFont typeface="Wingdings" pitchFamily="2" charset="2"/>
              <a:buChar char="Ø"/>
            </a:pPr>
            <a:r>
              <a:rPr lang="uk-UA" sz="10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«Зносостійкість та надійність машин»;</a:t>
            </a:r>
          </a:p>
          <a:p>
            <a:pPr indent="-228600" algn="just">
              <a:buFont typeface="Wingdings" pitchFamily="2" charset="2"/>
              <a:buChar char="Ø"/>
            </a:pPr>
            <a:r>
              <a:rPr lang="uk-UA" sz="10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«Транспортні системи та технології»;</a:t>
            </a:r>
          </a:p>
          <a:p>
            <a:pPr indent="-228600" algn="just">
              <a:buFont typeface="Wingdings" pitchFamily="2" charset="2"/>
              <a:buChar char="Ø"/>
            </a:pPr>
            <a:r>
              <a:rPr lang="uk-UA" sz="10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«Об’ємні гідроприводи»;</a:t>
            </a:r>
          </a:p>
          <a:p>
            <a:pPr indent="-228600" algn="just">
              <a:buFont typeface="Wingdings" pitchFamily="2" charset="2"/>
              <a:buChar char="Ø"/>
            </a:pPr>
            <a:r>
              <a:rPr lang="uk-UA" sz="10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«Динаміки обертових механічних систем»;</a:t>
            </a:r>
          </a:p>
          <a:p>
            <a:pPr indent="-228600" algn="just">
              <a:buFont typeface="Wingdings" pitchFamily="2" charset="2"/>
              <a:buChar char="Ø"/>
            </a:pPr>
            <a:r>
              <a:rPr lang="uk-UA" sz="10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«</a:t>
            </a:r>
            <a:r>
              <a:rPr lang="uk-UA" sz="1000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Двочастотні</a:t>
            </a:r>
            <a:r>
              <a:rPr lang="uk-UA" sz="10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резонансні вібраційні машини»;</a:t>
            </a:r>
          </a:p>
          <a:p>
            <a:pPr indent="-228600" algn="just">
              <a:buFont typeface="Wingdings" pitchFamily="2" charset="2"/>
              <a:buChar char="Ø"/>
            </a:pPr>
            <a:r>
              <a:rPr lang="uk-UA" sz="10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«Робототехніки та гнучкого автоматизованого виробництва»;</a:t>
            </a:r>
          </a:p>
          <a:p>
            <a:pPr indent="-228600" algn="just">
              <a:buFont typeface="Wingdings" pitchFamily="2" charset="2"/>
              <a:buChar char="Ø"/>
            </a:pPr>
            <a:r>
              <a:rPr lang="uk-UA" sz="10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«</a:t>
            </a:r>
            <a:r>
              <a:rPr lang="uk-UA" sz="1000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Мехатроніки</a:t>
            </a:r>
            <a:r>
              <a:rPr lang="uk-UA" sz="10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та систем з числовим програмним управлінням (ЧПУ)», «Верстатів та верстатних систем», «Різання та різального інструменту»;</a:t>
            </a:r>
          </a:p>
          <a:p>
            <a:pPr indent="-228600" algn="just">
              <a:buFont typeface="Wingdings" pitchFamily="2" charset="2"/>
              <a:buChar char="Ø"/>
            </a:pPr>
            <a:r>
              <a:rPr lang="uk-UA" sz="10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енергетичного менеджменту та енергозберігаючих технологій; </a:t>
            </a:r>
          </a:p>
          <a:p>
            <a:pPr indent="-228600" algn="just">
              <a:buFont typeface="Wingdings" pitchFamily="2" charset="2"/>
              <a:buChar char="Ø"/>
            </a:pPr>
            <a:r>
              <a:rPr lang="uk-UA" sz="10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статистичної динаміки систем управління;</a:t>
            </a:r>
          </a:p>
          <a:p>
            <a:pPr indent="-228600" algn="just">
              <a:buFont typeface="Wingdings" pitchFamily="2" charset="2"/>
              <a:buChar char="Ø"/>
            </a:pPr>
            <a:r>
              <a:rPr lang="uk-UA" sz="10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розмірної обробки електричною дугою;</a:t>
            </a:r>
          </a:p>
          <a:p>
            <a:pPr indent="-228600" algn="just">
              <a:buFont typeface="Wingdings" pitchFamily="2" charset="2"/>
              <a:buChar char="Ø"/>
            </a:pPr>
            <a:r>
              <a:rPr lang="uk-UA" sz="10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«Технології підвищення оперативності передачі та захисту інформації у телекомунікаційних системах»;</a:t>
            </a:r>
          </a:p>
          <a:p>
            <a:pPr indent="-228600" algn="just">
              <a:buFont typeface="Wingdings" pitchFamily="2" charset="2"/>
              <a:buChar char="Ø"/>
            </a:pPr>
            <a:r>
              <a:rPr lang="uk-UA" sz="10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«Навантажень і надійності будівельних конструкцій»;</a:t>
            </a:r>
          </a:p>
          <a:p>
            <a:pPr indent="-228600" algn="just">
              <a:buFont typeface="Wingdings" pitchFamily="2" charset="2"/>
              <a:buChar char="Ø"/>
            </a:pPr>
            <a:r>
              <a:rPr lang="uk-UA" sz="10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«</a:t>
            </a:r>
            <a:r>
              <a:rPr lang="uk-UA" sz="1000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Двочастотні</a:t>
            </a:r>
            <a:r>
              <a:rPr lang="uk-UA" sz="10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резонансні вібраційні машини».</a:t>
            </a:r>
            <a:endParaRPr lang="ru-RU" sz="1000" dirty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3181115" y="1484239"/>
            <a:ext cx="2656122" cy="2304801"/>
          </a:xfrm>
          <a:prstGeom prst="roundRect">
            <a:avLst>
              <a:gd name="adj" fmla="val 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uk-UA" sz="1000" b="1" dirty="0" smtClean="0">
                <a:latin typeface="Arial" pitchFamily="34" charset="0"/>
                <a:cs typeface="Arial" pitchFamily="34" charset="0"/>
              </a:rPr>
              <a:t>НАУКОВІ ЛАБОРАТОРІЇ</a:t>
            </a:r>
            <a:endParaRPr lang="uk-UA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uk-UA" sz="11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наукова лабораторія «Економіка, менеджмент та комерційна діяльність»;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uk-UA" sz="11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науково-дослідна лабораторія «Економіка праці та соціально-трудові відносини»;</a:t>
            </a:r>
          </a:p>
          <a:p>
            <a:pPr marL="285750" indent="-285750" algn="just"/>
            <a:endParaRPr lang="uk-UA" sz="1100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uk-UA" sz="11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наукова школа аудиту, аналізу та оподаткування в умовах інтеграційних процесів.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05930" y="3501007"/>
            <a:ext cx="3045996" cy="321414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uk-UA" sz="1200" b="1" i="1" dirty="0" smtClean="0">
                <a:solidFill>
                  <a:srgbClr val="C00000"/>
                </a:solidFill>
                <a:cs typeface="Arial" pitchFamily="34" charset="0"/>
              </a:rPr>
              <a:t>ЦЕНТР ІНКЛЮЗИВНОЇ ОСВІТИ,</a:t>
            </a:r>
          </a:p>
          <a:p>
            <a:pPr algn="ctr"/>
            <a:r>
              <a:rPr lang="uk-UA" sz="1100" dirty="0" smtClean="0">
                <a:cs typeface="Arial" pitchFamily="34" charset="0"/>
              </a:rPr>
              <a:t>відкритий в рамках реалізації Громадського бюджету – 2018 за соціальним </a:t>
            </a:r>
            <a:r>
              <a:rPr lang="uk-UA" sz="1100" dirty="0" err="1" smtClean="0">
                <a:cs typeface="Arial" pitchFamily="34" charset="0"/>
              </a:rPr>
              <a:t>проєктом</a:t>
            </a:r>
            <a:r>
              <a:rPr lang="uk-UA" sz="1100" dirty="0" smtClean="0">
                <a:cs typeface="Arial" pitchFamily="34" charset="0"/>
              </a:rPr>
              <a:t> ЦНТУ</a:t>
            </a:r>
          </a:p>
          <a:p>
            <a:pPr algn="ctr"/>
            <a:r>
              <a:rPr lang="ru-RU" sz="1100" dirty="0" smtClean="0"/>
              <a:t> </a:t>
            </a:r>
            <a:r>
              <a:rPr lang="uk-UA" sz="1100" dirty="0" smtClean="0"/>
              <a:t>«Гідна робота та можливості соціалізації для людей з особливими потребами»</a:t>
            </a:r>
            <a:endParaRPr lang="uk-UA" sz="1100" dirty="0">
              <a:cs typeface="Arial" pitchFamily="34" charset="0"/>
            </a:endParaRPr>
          </a:p>
        </p:txBody>
      </p:sp>
      <p:sp>
        <p:nvSpPr>
          <p:cNvPr id="26" name="Скругленный прямоугольник 16"/>
          <p:cNvSpPr/>
          <p:nvPr/>
        </p:nvSpPr>
        <p:spPr>
          <a:xfrm>
            <a:off x="141141" y="4936932"/>
            <a:ext cx="1018942" cy="504056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000" dirty="0" smtClean="0">
                <a:cs typeface="Arial" pitchFamily="34" charset="0"/>
              </a:rPr>
              <a:t>Навчальний процес ЦНТУ</a:t>
            </a:r>
            <a:endParaRPr lang="uk-UA" sz="1000" dirty="0">
              <a:cs typeface="Arial" pitchFamily="34" charset="0"/>
            </a:endParaRPr>
          </a:p>
        </p:txBody>
      </p:sp>
      <p:sp>
        <p:nvSpPr>
          <p:cNvPr id="27" name="Скругленный прямоугольник 16"/>
          <p:cNvSpPr/>
          <p:nvPr/>
        </p:nvSpPr>
        <p:spPr>
          <a:xfrm>
            <a:off x="1206076" y="4766254"/>
            <a:ext cx="1944217" cy="961549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000" dirty="0" smtClean="0">
                <a:cs typeface="Arial" pitchFamily="34" charset="0"/>
              </a:rPr>
              <a:t>Проведення навчальних курсів за напрямами: програмування, автоматизація обробки інформації, електронна комерція</a:t>
            </a:r>
            <a:endParaRPr lang="ru-RU" sz="1000" dirty="0">
              <a:cs typeface="Arial" pitchFamily="34" charset="0"/>
            </a:endParaRPr>
          </a:p>
        </p:txBody>
      </p:sp>
      <p:sp>
        <p:nvSpPr>
          <p:cNvPr id="28" name="Скругленный прямоугольник 16"/>
          <p:cNvSpPr/>
          <p:nvPr/>
        </p:nvSpPr>
        <p:spPr>
          <a:xfrm>
            <a:off x="106948" y="5733256"/>
            <a:ext cx="3036292" cy="792088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uk-UA" sz="1000" b="1" dirty="0" smtClean="0"/>
              <a:t>Створення умов для </a:t>
            </a:r>
            <a:r>
              <a:rPr lang="uk-UA" sz="1000" b="1" dirty="0"/>
              <a:t>соціалізації та отримання доступу до якісної освіти для людей з </a:t>
            </a:r>
            <a:r>
              <a:rPr lang="uk-UA" sz="1000" b="1" dirty="0" smtClean="0"/>
              <a:t>особливими </a:t>
            </a:r>
            <a:r>
              <a:rPr lang="uk-UA" sz="1000" b="1" dirty="0"/>
              <a:t>освітніми потребами, а також сприяння впровадженню інклюзивної освіти в </a:t>
            </a:r>
            <a:r>
              <a:rPr lang="uk-UA" sz="1000" b="1" dirty="0" smtClean="0"/>
              <a:t>регіоні</a:t>
            </a:r>
            <a:endParaRPr lang="en-US" sz="1000" b="1" dirty="0" smtClean="0"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2712" y="941682"/>
            <a:ext cx="3128553" cy="50619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tx1"/>
                </a:solidFill>
              </a:rPr>
              <a:t>АГРАРНІ НАУКИ ТА ВЕТЕРИНАРІЯ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181115" y="946151"/>
            <a:ext cx="2656122" cy="5061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tx1"/>
                </a:solidFill>
              </a:rPr>
              <a:t>СУСПІЛЬНІ</a:t>
            </a:r>
            <a:r>
              <a:rPr lang="uk-UA" dirty="0" smtClean="0"/>
              <a:t> </a:t>
            </a:r>
            <a:r>
              <a:rPr lang="uk-UA" sz="1400" dirty="0" smtClean="0">
                <a:solidFill>
                  <a:schemeClr val="tx1"/>
                </a:solidFill>
              </a:rPr>
              <a:t>НАУКИ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837237" y="946151"/>
            <a:ext cx="3199259" cy="50619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tx1"/>
                </a:solidFill>
              </a:rPr>
              <a:t>ТЕХНІЧНІ</a:t>
            </a:r>
            <a:r>
              <a:rPr lang="uk-UA" sz="1400" dirty="0" smtClean="0"/>
              <a:t> </a:t>
            </a:r>
            <a:r>
              <a:rPr lang="uk-UA" sz="1400" dirty="0" smtClean="0">
                <a:solidFill>
                  <a:schemeClr val="tx1"/>
                </a:solidFill>
              </a:rPr>
              <a:t>НАУКИ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3143241" y="3929066"/>
            <a:ext cx="2714644" cy="27860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uk-UA" sz="1000" b="1" dirty="0" smtClean="0">
                <a:latin typeface="Arial" pitchFamily="34" charset="0"/>
                <a:cs typeface="Arial" pitchFamily="34" charset="0"/>
              </a:rPr>
              <a:t>Центр енергозбереження, енергетичного менеджменту і консалтингу,</a:t>
            </a:r>
          </a:p>
          <a:p>
            <a:pPr algn="ctr"/>
            <a:r>
              <a:rPr lang="uk-UA" sz="1000" b="1" dirty="0" smtClean="0">
                <a:latin typeface="Arial" pitchFamily="34" charset="0"/>
                <a:cs typeface="Arial" pitchFamily="34" charset="0"/>
              </a:rPr>
              <a:t>Центр з підготовки фахівців з </a:t>
            </a:r>
            <a:r>
              <a:rPr lang="uk-UA" sz="1000" b="1" dirty="0" err="1" smtClean="0">
                <a:latin typeface="Arial" pitchFamily="34" charset="0"/>
                <a:cs typeface="Arial" pitchFamily="34" charset="0"/>
              </a:rPr>
              <a:t>енергоаудиту</a:t>
            </a:r>
            <a:endParaRPr lang="uk-UA" sz="1000" b="1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73046831"/>
              </p:ext>
            </p:extLst>
          </p:nvPr>
        </p:nvGraphicFramePr>
        <p:xfrm>
          <a:off x="3214678" y="4929198"/>
          <a:ext cx="2571769" cy="1571636"/>
        </p:xfrm>
        <a:graphic>
          <a:graphicData uri="http://schemas.openxmlformats.org/presentationml/2006/ole">
            <p:oleObj spid="_x0000_s4177" name="CorelDRAW" r:id="rId4" imgW="23731560" imgH="15521040" progId="">
              <p:embed/>
            </p:oleObj>
          </a:graphicData>
        </a:graphic>
      </p:graphicFrame>
      <p:sp>
        <p:nvSpPr>
          <p:cNvPr id="17" name="Скругленный прямоугольник 16"/>
          <p:cNvSpPr/>
          <p:nvPr/>
        </p:nvSpPr>
        <p:spPr>
          <a:xfrm>
            <a:off x="5857884" y="4857760"/>
            <a:ext cx="3143272" cy="11430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uk-UA" sz="1200" i="1" dirty="0">
                <a:solidFill>
                  <a:schemeClr val="tx1"/>
                </a:solidFill>
                <a:cs typeface="Arial" pitchFamily="34" charset="0"/>
              </a:rPr>
              <a:t>національний контактний пункт рамкової програми ЄС з досліджень та інновацій </a:t>
            </a:r>
            <a:r>
              <a:rPr lang="uk-UA" sz="1200" i="1" dirty="0">
                <a:solidFill>
                  <a:srgbClr val="B30925"/>
                </a:solidFill>
                <a:cs typeface="Arial" pitchFamily="34" charset="0"/>
              </a:rPr>
              <a:t>«Горизонт 2020»</a:t>
            </a:r>
            <a:r>
              <a:rPr lang="uk-UA" sz="1200" i="1" dirty="0">
                <a:solidFill>
                  <a:srgbClr val="CC00FF"/>
                </a:solidFill>
                <a:cs typeface="Arial" pitchFamily="34" charset="0"/>
              </a:rPr>
              <a:t> </a:t>
            </a:r>
            <a:r>
              <a:rPr lang="uk-UA" sz="1200" i="1" dirty="0">
                <a:solidFill>
                  <a:schemeClr val="tx1"/>
                </a:solidFill>
                <a:cs typeface="Arial" pitchFamily="34" charset="0"/>
              </a:rPr>
              <a:t>за тематичним напрямом «Малі та середні підприємства»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72" y="1089025"/>
            <a:ext cx="8032779" cy="268273"/>
          </a:xfrm>
        </p:spPr>
        <p:txBody>
          <a:bodyPr>
            <a:normAutofit fontScale="90000"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sz="1400" i="1" dirty="0" smtClean="0">
                <a:solidFill>
                  <a:srgbClr val="0000CC"/>
                </a:solidFill>
                <a:latin typeface="Arial Black" pitchFamily="34" charset="0"/>
              </a:rPr>
              <a:t>ОБСЯГИ ДЖЕРЕЛ ФІНАНСУВАННЯ НАУКОВИХ  І НАУКОВО-ТЕХНІЧНИХ РОБІТ</a:t>
            </a:r>
            <a:endParaRPr lang="ru-RU" sz="1400" i="1" dirty="0" smtClean="0">
              <a:solidFill>
                <a:srgbClr val="0000CC"/>
              </a:solidFill>
              <a:latin typeface="Arial Black" pitchFamily="34" charset="0"/>
            </a:endParaRPr>
          </a:p>
        </p:txBody>
      </p:sp>
      <p:graphicFrame>
        <p:nvGraphicFramePr>
          <p:cNvPr id="3092" name="Group 20"/>
          <p:cNvGraphicFramePr>
            <a:graphicFrameLocks noGrp="1"/>
          </p:cNvGraphicFramePr>
          <p:nvPr/>
        </p:nvGraphicFramePr>
        <p:xfrm>
          <a:off x="0" y="-3175"/>
          <a:ext cx="9144000" cy="971597"/>
        </p:xfrm>
        <a:graphic>
          <a:graphicData uri="http://schemas.openxmlformats.org/drawingml/2006/table">
            <a:tbl>
              <a:tblPr/>
              <a:tblGrid>
                <a:gridCol w="1357313"/>
                <a:gridCol w="7786687"/>
              </a:tblGrid>
              <a:tr h="574722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50" marB="45750" horzOverflow="overflow">
                    <a:lnL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16000">
                          <a:srgbClr val="00CCCC"/>
                        </a:gs>
                        <a:gs pos="47000">
                          <a:srgbClr val="9999FF"/>
                        </a:gs>
                        <a:gs pos="60001">
                          <a:srgbClr val="2E6792"/>
                        </a:gs>
                        <a:gs pos="71001">
                          <a:srgbClr val="3333CC"/>
                        </a:gs>
                        <a:gs pos="81000">
                          <a:srgbClr val="1170FF"/>
                        </a:gs>
                        <a:gs pos="100000">
                          <a:srgbClr val="0066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50" marB="45750" horzOverflow="overflow">
                    <a:lnL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16000">
                          <a:srgbClr val="00CCCC"/>
                        </a:gs>
                        <a:gs pos="47000">
                          <a:srgbClr val="9999FF"/>
                        </a:gs>
                        <a:gs pos="60001">
                          <a:srgbClr val="2E6792"/>
                        </a:gs>
                        <a:gs pos="71001">
                          <a:srgbClr val="3333CC"/>
                        </a:gs>
                        <a:gs pos="81000">
                          <a:srgbClr val="1170FF"/>
                        </a:gs>
                        <a:gs pos="100000">
                          <a:srgbClr val="0066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  <a:tr h="3968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DA65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Black" pitchFamily="34" charset="0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itchFamily="34" charset="0"/>
                        </a:rPr>
                        <a:t>НАУКОВА ТА НАУКОВО-ТЕХНІЧНА ДІЯЛЬНІСТЬ </a:t>
                      </a:r>
                      <a:r>
                        <a:rPr kumimoji="0" lang="uk-UA" sz="1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itchFamily="34" charset="0"/>
                        </a:rPr>
                        <a:t>ЗА 2020 рік</a:t>
                      </a:r>
                      <a:endParaRPr kumimoji="0" lang="uk-UA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50" marB="45750" horzOverflow="overflow">
                    <a:lnL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16000">
                          <a:srgbClr val="00CCCC"/>
                        </a:gs>
                        <a:gs pos="47000">
                          <a:srgbClr val="9999FF"/>
                        </a:gs>
                        <a:gs pos="60001">
                          <a:srgbClr val="2E6792"/>
                        </a:gs>
                        <a:gs pos="71001">
                          <a:srgbClr val="3333CC"/>
                        </a:gs>
                        <a:gs pos="81000">
                          <a:srgbClr val="1170FF"/>
                        </a:gs>
                        <a:gs pos="100000">
                          <a:srgbClr val="0066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</a:tbl>
          </a:graphicData>
        </a:graphic>
      </p:graphicFrame>
      <p:grpSp>
        <p:nvGrpSpPr>
          <p:cNvPr id="2" name="Группа 9"/>
          <p:cNvGrpSpPr>
            <a:grpSpLocks/>
          </p:cNvGrpSpPr>
          <p:nvPr/>
        </p:nvGrpSpPr>
        <p:grpSpPr bwMode="auto">
          <a:xfrm>
            <a:off x="358775" y="0"/>
            <a:ext cx="7891463" cy="785813"/>
            <a:chOff x="428596" y="71414"/>
            <a:chExt cx="7890900" cy="785811"/>
          </a:xfrm>
        </p:grpSpPr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3166839" y="115864"/>
              <a:ext cx="5152657" cy="615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uk-UA" sz="17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ЦЕНТРАЛЬНОУКРАЇНСЬКИЙ НАЦІОНАЛЬНИЙ </a:t>
              </a:r>
            </a:p>
            <a:p>
              <a:pPr algn="ctr">
                <a:defRPr/>
              </a:pPr>
              <a:r>
                <a:rPr lang="uk-UA" sz="17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ТЕХНІЧНИЙ УНІВЕРСИТЕТ</a:t>
              </a:r>
              <a:endParaRPr lang="ru-RU" sz="17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graphicFrame>
          <p:nvGraphicFramePr>
            <p:cNvPr id="3076" name="Object 13"/>
            <p:cNvGraphicFramePr>
              <a:graphicFrameLocks noChangeAspect="1"/>
            </p:cNvGraphicFramePr>
            <p:nvPr/>
          </p:nvGraphicFramePr>
          <p:xfrm>
            <a:off x="428596" y="71414"/>
            <a:ext cx="572713" cy="785811"/>
          </p:xfrm>
          <a:graphic>
            <a:graphicData uri="http://schemas.openxmlformats.org/presentationml/2006/ole">
              <p:oleObj spid="_x0000_s178308" name="CorelDRAW" r:id="rId3" imgW="4457160" imgH="6041160" progId="">
                <p:embed/>
              </p:oleObj>
            </a:graphicData>
          </a:graphic>
        </p:graphicFrame>
      </p:grpSp>
      <p:sp>
        <p:nvSpPr>
          <p:cNvPr id="3089" name="Rectangle 19"/>
          <p:cNvSpPr>
            <a:spLocks noChangeArrowheads="1"/>
          </p:cNvSpPr>
          <p:nvPr/>
        </p:nvSpPr>
        <p:spPr bwMode="auto">
          <a:xfrm>
            <a:off x="0" y="2338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090" name="Rectangle 20"/>
          <p:cNvSpPr>
            <a:spLocks noChangeArrowheads="1"/>
          </p:cNvSpPr>
          <p:nvPr/>
        </p:nvSpPr>
        <p:spPr bwMode="auto">
          <a:xfrm>
            <a:off x="0" y="233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graphicFrame>
        <p:nvGraphicFramePr>
          <p:cNvPr id="3075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556971651"/>
              </p:ext>
            </p:extLst>
          </p:nvPr>
        </p:nvGraphicFramePr>
        <p:xfrm>
          <a:off x="285720" y="1428736"/>
          <a:ext cx="4357718" cy="2428892"/>
        </p:xfrm>
        <a:graphic>
          <a:graphicData uri="http://schemas.openxmlformats.org/presentationml/2006/ole">
            <p:oleObj spid="_x0000_s178309" name="Picture" r:id="rId4" imgW="7658280" imgH="4210200" progId="Word.Picture.8">
              <p:embed/>
            </p:oleObj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xmlns="" val="4240676290"/>
              </p:ext>
            </p:extLst>
          </p:nvPr>
        </p:nvGraphicFramePr>
        <p:xfrm>
          <a:off x="4857752" y="4071942"/>
          <a:ext cx="4915272" cy="2643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357950" y="4071942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dirty="0" smtClean="0">
                <a:latin typeface="+mj-lt"/>
                <a:cs typeface="Arial" pitchFamily="34" charset="0"/>
              </a:rPr>
              <a:t>Обсяг, %</a:t>
            </a:r>
            <a:endParaRPr lang="ru-RU" sz="1200" b="1" dirty="0">
              <a:latin typeface="+mj-lt"/>
              <a:cs typeface="Arial" pitchFamily="34" charset="0"/>
            </a:endParaRPr>
          </a:p>
        </p:txBody>
      </p:sp>
      <p:graphicFrame>
        <p:nvGraphicFramePr>
          <p:cNvPr id="3074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148112825"/>
              </p:ext>
            </p:extLst>
          </p:nvPr>
        </p:nvGraphicFramePr>
        <p:xfrm>
          <a:off x="4643439" y="1500174"/>
          <a:ext cx="4143404" cy="2428892"/>
        </p:xfrm>
        <a:graphic>
          <a:graphicData uri="http://schemas.openxmlformats.org/presentationml/2006/ole">
            <p:oleObj spid="_x0000_s178310" name="Picture" r:id="rId6" imgW="7658280" imgH="4210200" progId="Word.Picture.8">
              <p:embed/>
            </p:oleObj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642910" y="4000504"/>
          <a:ext cx="3571900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oup 24"/>
          <p:cNvGraphicFramePr>
            <a:graphicFrameLocks noGrp="1"/>
          </p:cNvGraphicFramePr>
          <p:nvPr/>
        </p:nvGraphicFramePr>
        <p:xfrm>
          <a:off x="0" y="0"/>
          <a:ext cx="9144000" cy="968375"/>
        </p:xfrm>
        <a:graphic>
          <a:graphicData uri="http://schemas.openxmlformats.org/drawingml/2006/table">
            <a:tbl>
              <a:tblPr/>
              <a:tblGrid>
                <a:gridCol w="1357313"/>
                <a:gridCol w="7786687"/>
              </a:tblGrid>
              <a:tr h="57150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50" marB="45750" horzOverflow="overflow">
                    <a:lnL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16000">
                          <a:srgbClr val="00CCCC"/>
                        </a:gs>
                        <a:gs pos="47000">
                          <a:srgbClr val="9999FF"/>
                        </a:gs>
                        <a:gs pos="60001">
                          <a:srgbClr val="2E6792"/>
                        </a:gs>
                        <a:gs pos="71001">
                          <a:srgbClr val="3333CC"/>
                        </a:gs>
                        <a:gs pos="81000">
                          <a:srgbClr val="1170FF"/>
                        </a:gs>
                        <a:gs pos="100000">
                          <a:srgbClr val="0066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50" marB="45750" horzOverflow="overflow">
                    <a:lnL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16000">
                          <a:srgbClr val="00CCCC"/>
                        </a:gs>
                        <a:gs pos="47000">
                          <a:srgbClr val="9999FF"/>
                        </a:gs>
                        <a:gs pos="60001">
                          <a:srgbClr val="2E6792"/>
                        </a:gs>
                        <a:gs pos="71001">
                          <a:srgbClr val="3333CC"/>
                        </a:gs>
                        <a:gs pos="81000">
                          <a:srgbClr val="1170FF"/>
                        </a:gs>
                        <a:gs pos="100000">
                          <a:srgbClr val="0066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  <a:tr h="3968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DA65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Black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itchFamily="34" charset="0"/>
                        </a:rPr>
                        <a:t>НАУКОВА ТА НАУКОВО-ТЕХНІЧНА ДІЯЛЬНІСТЬ </a:t>
                      </a:r>
                      <a:r>
                        <a:rPr kumimoji="0" lang="uk-UA" sz="1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itchFamily="34" charset="0"/>
                        </a:rPr>
                        <a:t>ЗА 2020 рік</a:t>
                      </a:r>
                      <a:endParaRPr kumimoji="0" lang="uk-UA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50" marB="45750" horzOverflow="overflow">
                    <a:lnL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16000">
                          <a:srgbClr val="00CCCC"/>
                        </a:gs>
                        <a:gs pos="47000">
                          <a:srgbClr val="9999FF"/>
                        </a:gs>
                        <a:gs pos="60001">
                          <a:srgbClr val="2E6792"/>
                        </a:gs>
                        <a:gs pos="71001">
                          <a:srgbClr val="3333CC"/>
                        </a:gs>
                        <a:gs pos="81000">
                          <a:srgbClr val="1170FF"/>
                        </a:gs>
                        <a:gs pos="100000">
                          <a:srgbClr val="0066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</a:tbl>
          </a:graphicData>
        </a:graphic>
      </p:graphicFrame>
      <p:graphicFrame>
        <p:nvGraphicFramePr>
          <p:cNvPr id="4098" name="Object 13"/>
          <p:cNvGraphicFramePr>
            <a:graphicFrameLocks noChangeAspect="1"/>
          </p:cNvGraphicFramePr>
          <p:nvPr/>
        </p:nvGraphicFramePr>
        <p:xfrm>
          <a:off x="395288" y="0"/>
          <a:ext cx="572681" cy="785813"/>
        </p:xfrm>
        <a:graphic>
          <a:graphicData uri="http://schemas.openxmlformats.org/presentationml/2006/ole">
            <p:oleObj spid="_x0000_s179239" name="CorelDRAW" r:id="rId3" imgW="4457160" imgH="6041160" progId="">
              <p:embed/>
            </p:oleObj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xmlns="" val="2224685286"/>
              </p:ext>
            </p:extLst>
          </p:nvPr>
        </p:nvGraphicFramePr>
        <p:xfrm>
          <a:off x="285720" y="1071546"/>
          <a:ext cx="4071966" cy="292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1555022366"/>
              </p:ext>
            </p:extLst>
          </p:nvPr>
        </p:nvGraphicFramePr>
        <p:xfrm>
          <a:off x="4572000" y="4071942"/>
          <a:ext cx="4357718" cy="2643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Диаграмма 17"/>
          <p:cNvGraphicFramePr/>
          <p:nvPr/>
        </p:nvGraphicFramePr>
        <p:xfrm>
          <a:off x="214282" y="4071942"/>
          <a:ext cx="4248120" cy="2643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1571604" y="0"/>
            <a:ext cx="735811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17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ЦЕНТРАЛЬНОУКРАЇНСЬКИЙ НАЦІОНАЛЬНИЙ </a:t>
            </a:r>
          </a:p>
          <a:p>
            <a:pPr algn="ctr">
              <a:defRPr/>
            </a:pPr>
            <a:r>
              <a:rPr lang="uk-UA" sz="17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ТЕХНІЧНИЙ УНІВЕРСИТЕТ</a:t>
            </a:r>
            <a:endParaRPr lang="ru-RU" sz="17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xmlns="" val="2224685286"/>
              </p:ext>
            </p:extLst>
          </p:nvPr>
        </p:nvGraphicFramePr>
        <p:xfrm>
          <a:off x="4572000" y="1000108"/>
          <a:ext cx="4357718" cy="3000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5286380" y="1071546"/>
            <a:ext cx="328136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ru-RU" sz="9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72" name="Group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93971049"/>
              </p:ext>
            </p:extLst>
          </p:nvPr>
        </p:nvGraphicFramePr>
        <p:xfrm>
          <a:off x="0" y="-264055"/>
          <a:ext cx="9144000" cy="1028760"/>
        </p:xfrm>
        <a:graphic>
          <a:graphicData uri="http://schemas.openxmlformats.org/drawingml/2006/table">
            <a:tbl>
              <a:tblPr/>
              <a:tblGrid>
                <a:gridCol w="1357313"/>
                <a:gridCol w="7786687"/>
              </a:tblGrid>
              <a:tr h="57150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50" marB="45750" horzOverflow="overflow">
                    <a:lnL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16000">
                          <a:srgbClr val="00CCCC"/>
                        </a:gs>
                        <a:gs pos="47000">
                          <a:srgbClr val="9999FF"/>
                        </a:gs>
                        <a:gs pos="60001">
                          <a:srgbClr val="2E6792"/>
                        </a:gs>
                        <a:gs pos="71001">
                          <a:srgbClr val="3333CC"/>
                        </a:gs>
                        <a:gs pos="81000">
                          <a:srgbClr val="1170FF"/>
                        </a:gs>
                        <a:gs pos="100000">
                          <a:srgbClr val="0066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50" marB="45750" horzOverflow="overflow">
                    <a:lnL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16000">
                          <a:srgbClr val="00CCCC"/>
                        </a:gs>
                        <a:gs pos="47000">
                          <a:srgbClr val="9999FF"/>
                        </a:gs>
                        <a:gs pos="60001">
                          <a:srgbClr val="2E6792"/>
                        </a:gs>
                        <a:gs pos="71001">
                          <a:srgbClr val="3333CC"/>
                        </a:gs>
                        <a:gs pos="81000">
                          <a:srgbClr val="1170FF"/>
                        </a:gs>
                        <a:gs pos="100000">
                          <a:srgbClr val="0066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  <a:tr h="1932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uk-UA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DA65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Black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DA65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itchFamily="34" charset="0"/>
                        </a:rPr>
                        <a:t>КАДРОВИЙ  СКЛАД ЗА НАПРЯМАМИ В 2020 р.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DA65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 marT="45750" marB="45750" horzOverflow="overflow">
                    <a:lnL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16000">
                          <a:srgbClr val="00CCCC"/>
                        </a:gs>
                        <a:gs pos="47000">
                          <a:srgbClr val="9999FF"/>
                        </a:gs>
                        <a:gs pos="60001">
                          <a:srgbClr val="2E6792"/>
                        </a:gs>
                        <a:gs pos="71001">
                          <a:srgbClr val="3333CC"/>
                        </a:gs>
                        <a:gs pos="81000">
                          <a:srgbClr val="1170FF"/>
                        </a:gs>
                        <a:gs pos="100000">
                          <a:srgbClr val="0066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</a:tbl>
          </a:graphicData>
        </a:graphic>
      </p:graphicFrame>
      <p:grpSp>
        <p:nvGrpSpPr>
          <p:cNvPr id="2" name="Группа 9"/>
          <p:cNvGrpSpPr>
            <a:grpSpLocks/>
          </p:cNvGrpSpPr>
          <p:nvPr/>
        </p:nvGrpSpPr>
        <p:grpSpPr bwMode="auto">
          <a:xfrm>
            <a:off x="522288" y="-282980"/>
            <a:ext cx="7546553" cy="1068793"/>
            <a:chOff x="428596" y="-211565"/>
            <a:chExt cx="7546020" cy="1068790"/>
          </a:xfrm>
        </p:grpSpPr>
        <p:sp>
          <p:nvSpPr>
            <p:cNvPr id="417803" name="Rectangle 11"/>
            <p:cNvSpPr>
              <a:spLocks noChangeArrowheads="1"/>
            </p:cNvSpPr>
            <p:nvPr/>
          </p:nvSpPr>
          <p:spPr bwMode="auto">
            <a:xfrm>
              <a:off x="2821955" y="-211565"/>
              <a:ext cx="5152661" cy="615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uk-UA" sz="17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ЦЕНТРАЛЬНОУКРАЇНСЬКИЙ НАЦІОНАЛЬНИЙ </a:t>
              </a:r>
            </a:p>
            <a:p>
              <a:pPr algn="ctr">
                <a:defRPr/>
              </a:pPr>
              <a:r>
                <a:rPr lang="uk-UA" sz="17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ТЕХНІЧНИЙ УНІВЕРСИТЕТ</a:t>
              </a:r>
              <a:endParaRPr lang="ru-RU" sz="17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graphicFrame>
          <p:nvGraphicFramePr>
            <p:cNvPr id="2050" name="Object 13"/>
            <p:cNvGraphicFramePr>
              <a:graphicFrameLocks noChangeAspect="1"/>
            </p:cNvGraphicFramePr>
            <p:nvPr/>
          </p:nvGraphicFramePr>
          <p:xfrm>
            <a:off x="428596" y="71414"/>
            <a:ext cx="572713" cy="785811"/>
          </p:xfrm>
          <a:graphic>
            <a:graphicData uri="http://schemas.openxmlformats.org/presentationml/2006/ole">
              <p:oleObj spid="_x0000_s223234" name="CorelDRAW" r:id="rId3" imgW="4457160" imgH="6041160" progId="">
                <p:embed/>
              </p:oleObj>
            </a:graphicData>
          </a:graphic>
        </p:graphicFrame>
      </p:grp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56117828"/>
              </p:ext>
            </p:extLst>
          </p:nvPr>
        </p:nvGraphicFramePr>
        <p:xfrm>
          <a:off x="251520" y="1196752"/>
          <a:ext cx="8589781" cy="522725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224136"/>
                <a:gridCol w="606067"/>
                <a:gridCol w="606067"/>
                <a:gridCol w="606068"/>
                <a:gridCol w="606068"/>
                <a:gridCol w="698904"/>
                <a:gridCol w="606067"/>
                <a:gridCol w="606067"/>
                <a:gridCol w="606067"/>
                <a:gridCol w="606068"/>
                <a:gridCol w="606068"/>
                <a:gridCol w="606067"/>
                <a:gridCol w="606067"/>
              </a:tblGrid>
              <a:tr h="504056">
                <a:tc>
                  <a:txBody>
                    <a:bodyPr/>
                    <a:lstStyle/>
                    <a:p>
                      <a:pPr>
                        <a:tabLst/>
                      </a:pP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uk-UA" sz="1400" b="1" i="1" dirty="0" smtClean="0">
                          <a:solidFill>
                            <a:schemeClr val="tx1"/>
                          </a:solidFill>
                        </a:rPr>
                        <a:t>АГРАРНІ</a:t>
                      </a:r>
                      <a:r>
                        <a:rPr lang="uk-UA" sz="1400" b="1" i="1" baseline="0" dirty="0" smtClean="0">
                          <a:solidFill>
                            <a:schemeClr val="tx1"/>
                          </a:solidFill>
                        </a:rPr>
                        <a:t> НАУКИ ТА ВЕТЕРИНАРІЯ</a:t>
                      </a:r>
                      <a:endParaRPr lang="ru-RU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uk-UA" sz="1400" b="1" i="1" dirty="0" smtClean="0">
                          <a:solidFill>
                            <a:schemeClr val="tx1"/>
                          </a:solidFill>
                        </a:rPr>
                        <a:t>СУСПІЛЬНІ НАУКИ</a:t>
                      </a:r>
                      <a:endParaRPr lang="ru-RU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uk-UA" sz="1400" b="1" i="1" dirty="0" smtClean="0">
                          <a:solidFill>
                            <a:schemeClr val="tx1"/>
                          </a:solidFill>
                        </a:rPr>
                        <a:t>ТЕХНІЧНІ НАУКИ</a:t>
                      </a:r>
                      <a:endParaRPr lang="ru-RU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14022">
                <a:tc>
                  <a:txBody>
                    <a:bodyPr/>
                    <a:lstStyle/>
                    <a:p>
                      <a:endParaRPr lang="ru-RU" sz="10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b="1" i="1" dirty="0" smtClean="0">
                          <a:latin typeface="Arial Narrow" pitchFamily="34" charset="0"/>
                          <a:cs typeface="Arial" pitchFamily="34" charset="0"/>
                        </a:rPr>
                        <a:t>викладачі</a:t>
                      </a:r>
                      <a:endParaRPr lang="ru-RU" sz="1200" b="1" i="1" dirty="0"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b="1" i="1" dirty="0" smtClean="0">
                          <a:latin typeface="Arial Narrow" pitchFamily="34" charset="0"/>
                          <a:cs typeface="Arial" pitchFamily="34" charset="0"/>
                        </a:rPr>
                        <a:t>прийнято</a:t>
                      </a:r>
                      <a:endParaRPr lang="ru-RU" sz="1200" b="1" i="1" dirty="0"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vert="vert27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b="1" i="1" dirty="0" smtClean="0">
                          <a:latin typeface="Arial Narrow" pitchFamily="34" charset="0"/>
                          <a:cs typeface="Arial" pitchFamily="34" charset="0"/>
                        </a:rPr>
                        <a:t>звільнено</a:t>
                      </a:r>
                      <a:endParaRPr lang="ru-RU" sz="1200" b="1" i="1" dirty="0"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vert="vert27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b="1" i="1" dirty="0" smtClean="0">
                          <a:latin typeface="Arial Narrow" pitchFamily="34" charset="0"/>
                          <a:cs typeface="Arial" pitchFamily="34" charset="0"/>
                        </a:rPr>
                        <a:t>сумісники</a:t>
                      </a:r>
                      <a:endParaRPr lang="ru-RU" sz="1200" b="1" i="1" dirty="0"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vert="vert27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b="1" i="1" dirty="0" smtClean="0">
                          <a:latin typeface="Arial Narrow" pitchFamily="34" charset="0"/>
                          <a:cs typeface="Arial" pitchFamily="34" charset="0"/>
                        </a:rPr>
                        <a:t>викладачі</a:t>
                      </a:r>
                      <a:endParaRPr lang="ru-RU" sz="1200" b="1" i="1" dirty="0"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b="1" i="1" dirty="0" smtClean="0">
                          <a:latin typeface="Arial Narrow" pitchFamily="34" charset="0"/>
                          <a:cs typeface="Arial" pitchFamily="34" charset="0"/>
                        </a:rPr>
                        <a:t>прийнято</a:t>
                      </a:r>
                      <a:endParaRPr lang="ru-RU" sz="1200" b="1" i="1" dirty="0"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vert="vert2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b="1" i="1" dirty="0" smtClean="0">
                          <a:latin typeface="Arial Narrow" pitchFamily="34" charset="0"/>
                          <a:cs typeface="Arial" pitchFamily="34" charset="0"/>
                        </a:rPr>
                        <a:t>звільнено</a:t>
                      </a:r>
                      <a:endParaRPr lang="ru-RU" sz="1200" b="1" i="1" dirty="0"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vert="vert27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b="1" i="1" dirty="0" smtClean="0">
                          <a:latin typeface="Arial Narrow" pitchFamily="34" charset="0"/>
                          <a:cs typeface="Arial" pitchFamily="34" charset="0"/>
                        </a:rPr>
                        <a:t>сумісники</a:t>
                      </a:r>
                      <a:endParaRPr lang="ru-RU" sz="1200" b="1" i="1" dirty="0"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vert="vert27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b="1" i="1" dirty="0" smtClean="0">
                          <a:latin typeface="Arial Narrow" pitchFamily="34" charset="0"/>
                          <a:cs typeface="Arial" pitchFamily="34" charset="0"/>
                        </a:rPr>
                        <a:t>викладачі</a:t>
                      </a:r>
                      <a:endParaRPr lang="ru-RU" sz="1200" b="1" i="1" dirty="0"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b="1" i="1" dirty="0" smtClean="0">
                          <a:latin typeface="Arial Narrow" pitchFamily="34" charset="0"/>
                          <a:cs typeface="Arial" pitchFamily="34" charset="0"/>
                        </a:rPr>
                        <a:t>прийнято</a:t>
                      </a:r>
                      <a:endParaRPr lang="ru-RU" sz="1200" b="1" i="1" dirty="0"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vert="vert27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b="1" i="1" dirty="0" smtClean="0">
                          <a:latin typeface="Arial Narrow" pitchFamily="34" charset="0"/>
                          <a:cs typeface="Arial" pitchFamily="34" charset="0"/>
                        </a:rPr>
                        <a:t>звільнено</a:t>
                      </a:r>
                      <a:endParaRPr lang="ru-RU" sz="1200" b="1" i="1" dirty="0"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vert="vert27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b="1" i="1" dirty="0" smtClean="0">
                          <a:latin typeface="Arial Narrow" pitchFamily="34" charset="0"/>
                          <a:cs typeface="Arial" pitchFamily="34" charset="0"/>
                        </a:rPr>
                        <a:t>сумісники</a:t>
                      </a:r>
                      <a:endParaRPr lang="ru-RU" sz="1200" b="1" i="1" dirty="0"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vert="vert27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99014">
                <a:tc>
                  <a:txBody>
                    <a:bodyPr/>
                    <a:lstStyle/>
                    <a:p>
                      <a:pPr algn="ctr"/>
                      <a:r>
                        <a:rPr lang="uk-UA" sz="1400" b="1" i="1" dirty="0" smtClean="0">
                          <a:solidFill>
                            <a:schemeClr val="tx1"/>
                          </a:solidFill>
                        </a:rPr>
                        <a:t>Всього науковців</a:t>
                      </a:r>
                      <a:endParaRPr lang="ru-RU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41</a:t>
                      </a:r>
                      <a:endParaRPr lang="ru-RU" sz="1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2</a:t>
                      </a:r>
                      <a:endParaRPr lang="ru-RU" sz="1600" b="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2</a:t>
                      </a:r>
                      <a:endParaRPr lang="ru-RU" sz="1600" b="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3</a:t>
                      </a:r>
                      <a:endParaRPr lang="ru-RU" sz="1600" b="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76</a:t>
                      </a:r>
                      <a:endParaRPr lang="ru-RU" sz="1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2</a:t>
                      </a:r>
                      <a:endParaRPr lang="ru-RU" sz="1600" b="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3</a:t>
                      </a:r>
                      <a:endParaRPr lang="ru-RU" sz="1600" b="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2</a:t>
                      </a:r>
                      <a:endParaRPr lang="ru-RU" sz="1600" b="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146</a:t>
                      </a:r>
                      <a:endParaRPr lang="ru-RU" sz="1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1</a:t>
                      </a:r>
                      <a:endParaRPr lang="ru-RU" sz="1600" b="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5</a:t>
                      </a:r>
                      <a:endParaRPr lang="ru-RU" sz="1600" b="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1</a:t>
                      </a:r>
                      <a:endParaRPr lang="ru-RU" sz="1600" b="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99014">
                <a:tc>
                  <a:txBody>
                    <a:bodyPr/>
                    <a:lstStyle/>
                    <a:p>
                      <a:pPr algn="ctr"/>
                      <a:r>
                        <a:rPr lang="uk-UA" sz="1400" b="1" i="1" dirty="0" smtClean="0">
                          <a:solidFill>
                            <a:schemeClr val="tx1"/>
                          </a:solidFill>
                        </a:rPr>
                        <a:t>Докторів </a:t>
                      </a:r>
                    </a:p>
                    <a:p>
                      <a:pPr algn="ctr"/>
                      <a:r>
                        <a:rPr lang="uk-UA" sz="1400" b="1" i="1" dirty="0" smtClean="0">
                          <a:solidFill>
                            <a:schemeClr val="tx1"/>
                          </a:solidFill>
                        </a:rPr>
                        <a:t>наук</a:t>
                      </a:r>
                      <a:endParaRPr lang="ru-RU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5</a:t>
                      </a:r>
                      <a:endParaRPr lang="ru-RU" sz="1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0</a:t>
                      </a:r>
                      <a:endParaRPr lang="ru-RU" sz="1600" b="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0</a:t>
                      </a:r>
                      <a:endParaRPr lang="ru-RU" sz="1600" b="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0</a:t>
                      </a:r>
                      <a:endParaRPr lang="ru-RU" sz="1600" b="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8</a:t>
                      </a:r>
                      <a:endParaRPr lang="ru-RU" sz="1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0</a:t>
                      </a:r>
                      <a:endParaRPr lang="ru-RU" sz="1600" b="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1</a:t>
                      </a:r>
                      <a:endParaRPr lang="ru-RU" sz="1600" b="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1</a:t>
                      </a:r>
                      <a:endParaRPr lang="ru-RU" sz="1600" b="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14</a:t>
                      </a:r>
                      <a:endParaRPr lang="ru-RU" sz="1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0</a:t>
                      </a:r>
                      <a:endParaRPr lang="ru-RU" sz="1600" b="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0</a:t>
                      </a:r>
                      <a:endParaRPr lang="ru-RU" sz="1600" b="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0</a:t>
                      </a:r>
                      <a:endParaRPr lang="ru-RU" sz="1600" b="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99014">
                <a:tc>
                  <a:txBody>
                    <a:bodyPr/>
                    <a:lstStyle/>
                    <a:p>
                      <a:pPr algn="ctr"/>
                      <a:r>
                        <a:rPr lang="uk-UA" sz="1400" b="1" i="1" dirty="0" smtClean="0">
                          <a:solidFill>
                            <a:schemeClr val="tx1"/>
                          </a:solidFill>
                        </a:rPr>
                        <a:t>Кандидатів</a:t>
                      </a:r>
                    </a:p>
                    <a:p>
                      <a:pPr algn="ctr"/>
                      <a:r>
                        <a:rPr lang="uk-UA" sz="1400" b="1" i="1" dirty="0" smtClean="0">
                          <a:solidFill>
                            <a:schemeClr val="tx1"/>
                          </a:solidFill>
                        </a:rPr>
                        <a:t>наук</a:t>
                      </a:r>
                      <a:endParaRPr lang="ru-RU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30</a:t>
                      </a:r>
                      <a:endParaRPr lang="ru-RU" sz="1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2</a:t>
                      </a:r>
                      <a:endParaRPr lang="ru-RU" sz="1600" b="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0</a:t>
                      </a:r>
                      <a:endParaRPr lang="ru-RU" sz="1600" b="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3</a:t>
                      </a:r>
                      <a:endParaRPr lang="ru-RU" sz="1600" b="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57</a:t>
                      </a:r>
                      <a:endParaRPr lang="ru-RU" sz="1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2</a:t>
                      </a:r>
                      <a:endParaRPr lang="ru-RU" sz="1600" b="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0</a:t>
                      </a:r>
                      <a:endParaRPr lang="ru-RU" sz="1600" b="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0</a:t>
                      </a:r>
                      <a:endParaRPr lang="ru-RU" sz="1600" b="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102</a:t>
                      </a:r>
                      <a:endParaRPr lang="ru-RU" sz="1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0</a:t>
                      </a:r>
                      <a:endParaRPr lang="ru-RU" sz="1600" b="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3</a:t>
                      </a:r>
                      <a:endParaRPr lang="ru-RU" sz="1600" b="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0</a:t>
                      </a:r>
                      <a:endParaRPr lang="ru-RU" sz="1600" b="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99014">
                <a:tc>
                  <a:txBody>
                    <a:bodyPr/>
                    <a:lstStyle/>
                    <a:p>
                      <a:pPr algn="ctr"/>
                      <a:r>
                        <a:rPr lang="uk-UA" sz="1400" b="1" i="1" dirty="0" smtClean="0">
                          <a:solidFill>
                            <a:schemeClr val="tx1"/>
                          </a:solidFill>
                        </a:rPr>
                        <a:t>Професорів</a:t>
                      </a:r>
                      <a:endParaRPr lang="ru-RU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7</a:t>
                      </a:r>
                      <a:endParaRPr lang="ru-RU" sz="1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0</a:t>
                      </a:r>
                      <a:endParaRPr lang="ru-RU" sz="1600" b="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0</a:t>
                      </a:r>
                      <a:endParaRPr lang="ru-RU" sz="1600" b="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0</a:t>
                      </a:r>
                      <a:endParaRPr lang="ru-RU" sz="1600" b="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9</a:t>
                      </a:r>
                      <a:endParaRPr lang="ru-RU" sz="1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1</a:t>
                      </a:r>
                      <a:endParaRPr lang="ru-RU" sz="1600" b="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0</a:t>
                      </a:r>
                      <a:endParaRPr lang="ru-RU" sz="1600" b="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1</a:t>
                      </a:r>
                      <a:endParaRPr lang="ru-RU" sz="1600" b="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22</a:t>
                      </a:r>
                      <a:endParaRPr lang="ru-RU" sz="1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0</a:t>
                      </a:r>
                      <a:endParaRPr lang="ru-RU" sz="1600" b="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0</a:t>
                      </a:r>
                      <a:endParaRPr lang="ru-RU" sz="1600" b="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0</a:t>
                      </a:r>
                      <a:endParaRPr lang="ru-RU" sz="1600" b="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99014">
                <a:tc>
                  <a:txBody>
                    <a:bodyPr/>
                    <a:lstStyle/>
                    <a:p>
                      <a:pPr algn="ctr"/>
                      <a:r>
                        <a:rPr lang="uk-UA" sz="1400" i="1" dirty="0" smtClean="0">
                          <a:solidFill>
                            <a:schemeClr val="tx1"/>
                          </a:solidFill>
                        </a:rPr>
                        <a:t>Доцентів</a:t>
                      </a:r>
                      <a:endParaRPr lang="ru-RU" sz="14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22</a:t>
                      </a:r>
                      <a:endParaRPr lang="ru-RU" sz="1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2</a:t>
                      </a:r>
                      <a:endParaRPr lang="ru-RU" sz="1600" b="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0</a:t>
                      </a:r>
                      <a:endParaRPr lang="ru-RU" sz="1600" b="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0</a:t>
                      </a:r>
                      <a:endParaRPr lang="ru-RU" sz="1600" b="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44</a:t>
                      </a:r>
                      <a:endParaRPr lang="ru-RU" sz="1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1</a:t>
                      </a:r>
                      <a:endParaRPr lang="ru-RU" sz="1600" b="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0</a:t>
                      </a:r>
                      <a:endParaRPr lang="ru-RU" sz="1600" b="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0</a:t>
                      </a:r>
                      <a:endParaRPr lang="ru-RU" sz="1600" b="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74</a:t>
                      </a:r>
                      <a:endParaRPr lang="ru-RU" sz="1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0</a:t>
                      </a:r>
                      <a:endParaRPr lang="ru-RU" sz="1600" b="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2</a:t>
                      </a:r>
                      <a:endParaRPr lang="ru-RU" sz="1600" b="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/>
                        <a:t>0</a:t>
                      </a:r>
                      <a:endParaRPr lang="ru-RU" sz="1600" b="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Group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585269"/>
              </p:ext>
            </p:extLst>
          </p:nvPr>
        </p:nvGraphicFramePr>
        <p:xfrm>
          <a:off x="0" y="0"/>
          <a:ext cx="9144000" cy="968375"/>
        </p:xfrm>
        <a:graphic>
          <a:graphicData uri="http://schemas.openxmlformats.org/drawingml/2006/table">
            <a:tbl>
              <a:tblPr/>
              <a:tblGrid>
                <a:gridCol w="1357313"/>
                <a:gridCol w="7786687"/>
              </a:tblGrid>
              <a:tr h="571500"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uk-UA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0" marB="45750" horzOverflow="overflow">
                    <a:lnL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16000">
                          <a:srgbClr val="00CCCC"/>
                        </a:gs>
                        <a:gs pos="47000">
                          <a:srgbClr val="9999FF"/>
                        </a:gs>
                        <a:gs pos="60001">
                          <a:srgbClr val="2E6792"/>
                        </a:gs>
                        <a:gs pos="71001">
                          <a:srgbClr val="3333CC"/>
                        </a:gs>
                        <a:gs pos="81000">
                          <a:srgbClr val="1170FF"/>
                        </a:gs>
                        <a:gs pos="100000">
                          <a:srgbClr val="0066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0" marB="45750" horzOverflow="overflow">
                    <a:lnL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16000">
                          <a:srgbClr val="00CCCC"/>
                        </a:gs>
                        <a:gs pos="47000">
                          <a:srgbClr val="9999FF"/>
                        </a:gs>
                        <a:gs pos="60001">
                          <a:srgbClr val="2E6792"/>
                        </a:gs>
                        <a:gs pos="71001">
                          <a:srgbClr val="3333CC"/>
                        </a:gs>
                        <a:gs pos="81000">
                          <a:srgbClr val="1170FF"/>
                        </a:gs>
                        <a:gs pos="100000">
                          <a:srgbClr val="0066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  <a:tr h="3968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uk-UA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50" marB="45750" horzOverflow="overflow">
                    <a:lnL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16000">
                          <a:srgbClr val="00CCCC"/>
                        </a:gs>
                        <a:gs pos="47000">
                          <a:srgbClr val="9999FF"/>
                        </a:gs>
                        <a:gs pos="60001">
                          <a:srgbClr val="2E6792"/>
                        </a:gs>
                        <a:gs pos="71001">
                          <a:srgbClr val="3333CC"/>
                        </a:gs>
                        <a:gs pos="81000">
                          <a:srgbClr val="1170FF"/>
                        </a:gs>
                        <a:gs pos="100000">
                          <a:srgbClr val="0066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</a:tbl>
          </a:graphicData>
        </a:graphic>
      </p:graphicFrame>
      <p:grpSp>
        <p:nvGrpSpPr>
          <p:cNvPr id="2" name="Группа 17"/>
          <p:cNvGrpSpPr>
            <a:grpSpLocks/>
          </p:cNvGrpSpPr>
          <p:nvPr/>
        </p:nvGrpSpPr>
        <p:grpSpPr bwMode="auto">
          <a:xfrm>
            <a:off x="428625" y="0"/>
            <a:ext cx="7737475" cy="857250"/>
            <a:chOff x="428596" y="-24"/>
            <a:chExt cx="7737893" cy="857249"/>
          </a:xfrm>
        </p:grpSpPr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3075102" y="-24"/>
              <a:ext cx="5091387" cy="6159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uk-UA" sz="17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ЦЕНТРАЛЬНОУКРАЇНСЬКИЙ НАЦІОНАЛЬНИЙ</a:t>
              </a:r>
            </a:p>
            <a:p>
              <a:pPr algn="ctr">
                <a:defRPr/>
              </a:pPr>
              <a:r>
                <a:rPr lang="uk-UA" sz="17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ТЕХНІЧНИЙ УНІВЕРСИТЕТ</a:t>
              </a:r>
              <a:endParaRPr lang="ru-RU" sz="17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graphicFrame>
          <p:nvGraphicFramePr>
            <p:cNvPr id="19458" name="Object 13"/>
            <p:cNvGraphicFramePr>
              <a:graphicFrameLocks noChangeAspect="1"/>
            </p:cNvGraphicFramePr>
            <p:nvPr/>
          </p:nvGraphicFramePr>
          <p:xfrm>
            <a:off x="428596" y="71414"/>
            <a:ext cx="572713" cy="785811"/>
          </p:xfrm>
          <a:graphic>
            <a:graphicData uri="http://schemas.openxmlformats.org/presentationml/2006/ole">
              <p:oleObj spid="_x0000_s68647" name="CorelDRAW" r:id="rId3" imgW="4457160" imgH="6041160" progId="">
                <p:embed/>
              </p:oleObj>
            </a:graphicData>
          </a:graphic>
        </p:graphicFrame>
      </p:grpSp>
      <p:sp>
        <p:nvSpPr>
          <p:cNvPr id="19470" name="Rectangle 22"/>
          <p:cNvSpPr>
            <a:spLocks noChangeArrowheads="1"/>
          </p:cNvSpPr>
          <p:nvPr/>
        </p:nvSpPr>
        <p:spPr bwMode="auto">
          <a:xfrm>
            <a:off x="3816350" y="2636838"/>
            <a:ext cx="5761038" cy="108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indent="261938" eaLnBrk="0" hangingPunct="0"/>
            <a:endParaRPr lang="ru-RU" altLang="ru-RU" sz="1100"/>
          </a:p>
        </p:txBody>
      </p:sp>
      <p:sp>
        <p:nvSpPr>
          <p:cNvPr id="19475" name="Rectangle 22"/>
          <p:cNvSpPr>
            <a:spLocks noChangeArrowheads="1"/>
          </p:cNvSpPr>
          <p:nvPr/>
        </p:nvSpPr>
        <p:spPr bwMode="auto">
          <a:xfrm>
            <a:off x="3816350" y="2700338"/>
            <a:ext cx="5761038" cy="108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indent="261938" eaLnBrk="0" hangingPunct="0"/>
            <a:endParaRPr lang="ru-RU" altLang="ru-RU" sz="1100"/>
          </a:p>
        </p:txBody>
      </p:sp>
      <p:sp>
        <p:nvSpPr>
          <p:cNvPr id="19476" name="Rectangle 22"/>
          <p:cNvSpPr>
            <a:spLocks noChangeArrowheads="1"/>
          </p:cNvSpPr>
          <p:nvPr/>
        </p:nvSpPr>
        <p:spPr bwMode="auto">
          <a:xfrm>
            <a:off x="5830888" y="3889375"/>
            <a:ext cx="29527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indent="261938" eaLnBrk="0" hangingPunct="0"/>
            <a:endParaRPr lang="ru-RU" altLang="ru-RU" sz="1100"/>
          </a:p>
        </p:txBody>
      </p:sp>
      <p:sp>
        <p:nvSpPr>
          <p:cNvPr id="19478" name="Rectangle 22"/>
          <p:cNvSpPr>
            <a:spLocks noChangeArrowheads="1"/>
          </p:cNvSpPr>
          <p:nvPr/>
        </p:nvSpPr>
        <p:spPr bwMode="auto">
          <a:xfrm>
            <a:off x="1800225" y="5986463"/>
            <a:ext cx="7235825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indent="261938" eaLnBrk="0" hangingPunct="0"/>
            <a:endParaRPr lang="uk-UA" sz="1100">
              <a:solidFill>
                <a:srgbClr val="CC3300"/>
              </a:solidFill>
            </a:endParaRPr>
          </a:p>
          <a:p>
            <a:pPr indent="261938" eaLnBrk="0" hangingPunct="0"/>
            <a:endParaRPr lang="uk-UA" altLang="ru-RU" sz="1100">
              <a:solidFill>
                <a:srgbClr val="CC3300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643306" y="1968010"/>
            <a:ext cx="5392744" cy="460426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tabLst>
                <a:tab pos="457200" algn="l"/>
              </a:tabLst>
            </a:pPr>
            <a:r>
              <a:rPr lang="uk-UA" sz="1100" b="1" dirty="0" smtClean="0">
                <a:latin typeface="Arial" pitchFamily="34" charset="0"/>
                <a:cs typeface="Arial" pitchFamily="34" charset="0"/>
              </a:rPr>
              <a:t>	НДР </a:t>
            </a:r>
            <a:r>
              <a:rPr lang="uk-UA" sz="1100" b="1" dirty="0" err="1" smtClean="0">
                <a:latin typeface="Arial" pitchFamily="34" charset="0"/>
                <a:cs typeface="Arial" pitchFamily="34" charset="0"/>
              </a:rPr>
              <a:t>“Обґрунтування</a:t>
            </a:r>
            <a:r>
              <a:rPr lang="uk-UA" sz="1100" b="1" dirty="0" smtClean="0">
                <a:latin typeface="Arial" pitchFamily="34" charset="0"/>
                <a:cs typeface="Arial" pitchFamily="34" charset="0"/>
              </a:rPr>
              <a:t> заходів з підвищення ефективності вирощування пшениці в умовах фермерського господарства ТОВ «</a:t>
            </a:r>
            <a:r>
              <a:rPr lang="uk-UA" sz="1100" b="1" dirty="0" err="1" smtClean="0">
                <a:latin typeface="Arial" pitchFamily="34" charset="0"/>
                <a:cs typeface="Arial" pitchFamily="34" charset="0"/>
              </a:rPr>
              <a:t>Цвітна-Агро»”</a:t>
            </a:r>
            <a:r>
              <a:rPr lang="uk-UA" sz="1100" dirty="0" smtClean="0">
                <a:latin typeface="Arial" pitchFamily="34" charset="0"/>
                <a:cs typeface="Arial" pitchFamily="34" charset="0"/>
              </a:rPr>
              <a:t> (науковий керівник – канд. техн. наук, проф. </a:t>
            </a:r>
            <a:r>
              <a:rPr lang="uk-UA" sz="1100" dirty="0" err="1" smtClean="0">
                <a:latin typeface="Arial" pitchFamily="34" charset="0"/>
                <a:cs typeface="Arial" pitchFamily="34" charset="0"/>
              </a:rPr>
              <a:t>Васильковський</a:t>
            </a:r>
            <a:r>
              <a:rPr lang="uk-UA" sz="1100" dirty="0" smtClean="0">
                <a:latin typeface="Arial" pitchFamily="34" charset="0"/>
                <a:cs typeface="Arial" pitchFamily="34" charset="0"/>
              </a:rPr>
              <a:t>  О.М.). Роботи виконувались за господарчим договором з ТОВ </a:t>
            </a:r>
            <a:r>
              <a:rPr lang="uk-UA" sz="1100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uk-UA" sz="1100" dirty="0" smtClean="0">
                <a:latin typeface="Arial" pitchFamily="34" charset="0"/>
                <a:cs typeface="Arial" pitchFamily="34" charset="0"/>
              </a:rPr>
              <a:t>Цвітна-Агро</a:t>
            </a:r>
            <a:r>
              <a:rPr lang="uk-UA" sz="1100" b="1" dirty="0" smtClean="0">
                <a:latin typeface="Arial" pitchFamily="34" charset="0"/>
                <a:cs typeface="Arial" pitchFamily="34" charset="0"/>
              </a:rPr>
              <a:t>»</a:t>
            </a:r>
            <a:r>
              <a:rPr lang="uk-UA" sz="1100" dirty="0" smtClean="0">
                <a:latin typeface="Arial" pitchFamily="34" charset="0"/>
                <a:cs typeface="Arial" pitchFamily="34" charset="0"/>
              </a:rPr>
              <a:t> на загальну суму </a:t>
            </a:r>
            <a:r>
              <a:rPr lang="uk-UA" sz="1100" b="1" dirty="0" smtClean="0">
                <a:latin typeface="Arial" pitchFamily="34" charset="0"/>
                <a:cs typeface="Arial" pitchFamily="34" charset="0"/>
              </a:rPr>
              <a:t>30,0</a:t>
            </a:r>
            <a:r>
              <a:rPr lang="uk-UA" sz="1100" dirty="0" smtClean="0">
                <a:latin typeface="Arial" pitchFamily="34" charset="0"/>
                <a:cs typeface="Arial" pitchFamily="34" charset="0"/>
              </a:rPr>
              <a:t> тис. грн.</a:t>
            </a:r>
            <a:endParaRPr lang="ru-RU" sz="11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uk-UA" sz="1100" b="1" dirty="0" smtClean="0">
                <a:latin typeface="Arial" pitchFamily="34" charset="0"/>
                <a:cs typeface="Arial" pitchFamily="34" charset="0"/>
              </a:rPr>
              <a:t>            НДР </a:t>
            </a:r>
            <a:r>
              <a:rPr lang="uk-UA" sz="1100" b="1" dirty="0" err="1" smtClean="0">
                <a:latin typeface="Arial" pitchFamily="34" charset="0"/>
                <a:cs typeface="Arial" pitchFamily="34" charset="0"/>
              </a:rPr>
              <a:t>“Удосконалення</a:t>
            </a:r>
            <a:r>
              <a:rPr lang="uk-UA" sz="1100" b="1" dirty="0" smtClean="0">
                <a:latin typeface="Arial" pitchFamily="34" charset="0"/>
                <a:cs typeface="Arial" pitchFamily="34" charset="0"/>
              </a:rPr>
              <a:t> конструкції ґрунтообробних машин виробництва приватного підприємства ВК «</a:t>
            </a:r>
            <a:r>
              <a:rPr lang="uk-UA" sz="1100" b="1" dirty="0" err="1" smtClean="0">
                <a:latin typeface="Arial" pitchFamily="34" charset="0"/>
                <a:cs typeface="Arial" pitchFamily="34" charset="0"/>
              </a:rPr>
              <a:t>Технополь»”</a:t>
            </a:r>
            <a:r>
              <a:rPr lang="uk-UA" sz="1100" dirty="0" smtClean="0">
                <a:latin typeface="Arial" pitchFamily="34" charset="0"/>
                <a:cs typeface="Arial" pitchFamily="34" charset="0"/>
              </a:rPr>
              <a:t> (науковий керівник – д-р техн. наук, проф. </a:t>
            </a:r>
            <a:r>
              <a:rPr lang="uk-UA" sz="1100" dirty="0" err="1" smtClean="0">
                <a:latin typeface="Arial" pitchFamily="34" charset="0"/>
                <a:cs typeface="Arial" pitchFamily="34" charset="0"/>
              </a:rPr>
              <a:t>Свірень</a:t>
            </a:r>
            <a:r>
              <a:rPr lang="uk-UA" sz="1100" dirty="0" smtClean="0">
                <a:latin typeface="Arial" pitchFamily="34" charset="0"/>
                <a:cs typeface="Arial" pitchFamily="34" charset="0"/>
              </a:rPr>
              <a:t> М.О.). Роботи виконувались за господарчим договором з приватним підприємством ВК «</a:t>
            </a:r>
            <a:r>
              <a:rPr lang="uk-UA" sz="1100" dirty="0" err="1" smtClean="0">
                <a:latin typeface="Arial" pitchFamily="34" charset="0"/>
                <a:cs typeface="Arial" pitchFamily="34" charset="0"/>
              </a:rPr>
              <a:t>Технополь</a:t>
            </a:r>
            <a:r>
              <a:rPr lang="uk-UA" sz="1100" dirty="0" smtClean="0">
                <a:latin typeface="Arial" pitchFamily="34" charset="0"/>
                <a:cs typeface="Arial" pitchFamily="34" charset="0"/>
              </a:rPr>
              <a:t>» на загальну суму </a:t>
            </a:r>
            <a:r>
              <a:rPr lang="uk-UA" sz="1100" b="1" dirty="0" smtClean="0">
                <a:latin typeface="Arial" pitchFamily="34" charset="0"/>
                <a:cs typeface="Arial" pitchFamily="34" charset="0"/>
              </a:rPr>
              <a:t>40,0</a:t>
            </a:r>
            <a:r>
              <a:rPr lang="uk-UA" sz="1100" dirty="0" smtClean="0">
                <a:latin typeface="Arial" pitchFamily="34" charset="0"/>
                <a:cs typeface="Arial" pitchFamily="34" charset="0"/>
              </a:rPr>
              <a:t> тис. грн.</a:t>
            </a:r>
            <a:endParaRPr lang="ru-RU" sz="11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uk-UA" sz="1100" b="1" dirty="0" smtClean="0">
                <a:latin typeface="Arial" pitchFamily="34" charset="0"/>
                <a:cs typeface="Arial" pitchFamily="34" charset="0"/>
              </a:rPr>
              <a:t>            НДР </a:t>
            </a:r>
            <a:r>
              <a:rPr lang="uk-UA" sz="1100" b="1" dirty="0" err="1" smtClean="0">
                <a:latin typeface="Arial" pitchFamily="34" charset="0"/>
                <a:cs typeface="Arial" pitchFamily="34" charset="0"/>
              </a:rPr>
              <a:t>“Обґрунтування</a:t>
            </a:r>
            <a:r>
              <a:rPr lang="uk-UA" sz="1100" b="1" dirty="0" smtClean="0">
                <a:latin typeface="Arial" pitchFamily="34" charset="0"/>
                <a:cs typeface="Arial" pitchFamily="34" charset="0"/>
              </a:rPr>
              <a:t> заходів з підвищення ефективності вирощування зернових та технічних культур в умовах </a:t>
            </a:r>
            <a:r>
              <a:rPr lang="uk-UA" sz="1100" b="1" dirty="0" err="1" smtClean="0">
                <a:latin typeface="Arial" pitchFamily="34" charset="0"/>
                <a:cs typeface="Arial" pitchFamily="34" charset="0"/>
              </a:rPr>
              <a:t>ДП</a:t>
            </a:r>
            <a:r>
              <a:rPr lang="uk-UA" sz="1100" b="1" dirty="0" smtClean="0">
                <a:latin typeface="Arial" pitchFamily="34" charset="0"/>
                <a:cs typeface="Arial" pitchFamily="34" charset="0"/>
              </a:rPr>
              <a:t> ДСП «Лікарівка-2»”</a:t>
            </a:r>
            <a:r>
              <a:rPr lang="uk-UA" sz="1100" dirty="0" smtClean="0">
                <a:latin typeface="Arial" pitchFamily="34" charset="0"/>
                <a:cs typeface="Arial" pitchFamily="34" charset="0"/>
              </a:rPr>
              <a:t> (науковий керівник – канд. с.-г. наук, доц. Андрієнко О.О.).  Роботи виконувались за господарчим договором з 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ДП ДСП «Лікарівка-2»</a:t>
            </a:r>
            <a:r>
              <a:rPr lang="uk-UA" sz="1100" dirty="0" smtClean="0">
                <a:latin typeface="Arial" pitchFamily="34" charset="0"/>
                <a:cs typeface="Arial" pitchFamily="34" charset="0"/>
              </a:rPr>
              <a:t> на загальну суму </a:t>
            </a:r>
            <a:r>
              <a:rPr lang="uk-UA" sz="1100" b="1" dirty="0" smtClean="0">
                <a:latin typeface="Arial" pitchFamily="34" charset="0"/>
                <a:cs typeface="Arial" pitchFamily="34" charset="0"/>
              </a:rPr>
              <a:t>10,0</a:t>
            </a:r>
            <a:r>
              <a:rPr lang="uk-UA" sz="1100" dirty="0" smtClean="0">
                <a:latin typeface="Arial" pitchFamily="34" charset="0"/>
                <a:cs typeface="Arial" pitchFamily="34" charset="0"/>
              </a:rPr>
              <a:t> тис. грн.</a:t>
            </a:r>
          </a:p>
          <a:p>
            <a:pPr algn="just"/>
            <a:r>
              <a:rPr lang="uk-UA" sz="1100" b="1" dirty="0" smtClean="0">
                <a:latin typeface="Arial" pitchFamily="34" charset="0"/>
                <a:cs typeface="Arial" pitchFamily="34" charset="0"/>
              </a:rPr>
              <a:t>             НДР </a:t>
            </a:r>
            <a:r>
              <a:rPr lang="uk-UA" sz="1100" b="1" dirty="0" err="1" smtClean="0">
                <a:latin typeface="Arial" pitchFamily="34" charset="0"/>
                <a:cs typeface="Arial" pitchFamily="34" charset="0"/>
              </a:rPr>
              <a:t>“Визначення</a:t>
            </a:r>
            <a:r>
              <a:rPr lang="uk-UA" sz="1100" b="1" dirty="0" smtClean="0">
                <a:latin typeface="Arial" pitchFamily="34" charset="0"/>
                <a:cs typeface="Arial" pitchFamily="34" charset="0"/>
              </a:rPr>
              <a:t> причин погіршення якості насіння високо олеїнового соняшнику в ТОВ «</a:t>
            </a:r>
            <a:r>
              <a:rPr lang="uk-UA" sz="1100" b="1" dirty="0" err="1" smtClean="0">
                <a:latin typeface="Arial" pitchFamily="34" charset="0"/>
                <a:cs typeface="Arial" pitchFamily="34" charset="0"/>
              </a:rPr>
              <a:t>Саторі-С»”</a:t>
            </a:r>
            <a:r>
              <a:rPr lang="uk-UA" sz="1100" dirty="0" smtClean="0">
                <a:latin typeface="Arial" pitchFamily="34" charset="0"/>
                <a:cs typeface="Arial" pitchFamily="34" charset="0"/>
              </a:rPr>
              <a:t> (науковий керівник – канд. біол. наук, доц. </a:t>
            </a:r>
            <a:r>
              <a:rPr lang="uk-UA" sz="1100" dirty="0" err="1" smtClean="0">
                <a:latin typeface="Arial" pitchFamily="34" charset="0"/>
                <a:cs typeface="Arial" pitchFamily="34" charset="0"/>
              </a:rPr>
              <a:t>Мостіпан</a:t>
            </a:r>
            <a:r>
              <a:rPr lang="uk-UA" sz="1100" dirty="0" smtClean="0">
                <a:latin typeface="Arial" pitchFamily="34" charset="0"/>
                <a:cs typeface="Arial" pitchFamily="34" charset="0"/>
              </a:rPr>
              <a:t> М.І.). Роботи виконувались за господарчим договором з ТОВ «</a:t>
            </a:r>
            <a:r>
              <a:rPr lang="uk-UA" sz="1100" dirty="0" err="1" smtClean="0">
                <a:latin typeface="Arial" pitchFamily="34" charset="0"/>
                <a:cs typeface="Arial" pitchFamily="34" charset="0"/>
              </a:rPr>
              <a:t>Саторі-С</a:t>
            </a:r>
            <a:r>
              <a:rPr lang="uk-UA" sz="1100" dirty="0" smtClean="0">
                <a:latin typeface="Arial" pitchFamily="34" charset="0"/>
                <a:cs typeface="Arial" pitchFamily="34" charset="0"/>
              </a:rPr>
              <a:t>» на загальну суму </a:t>
            </a:r>
            <a:r>
              <a:rPr lang="uk-UA" sz="1100" b="1" dirty="0" smtClean="0">
                <a:latin typeface="Arial" pitchFamily="34" charset="0"/>
                <a:cs typeface="Arial" pitchFamily="34" charset="0"/>
              </a:rPr>
              <a:t>5,412</a:t>
            </a:r>
            <a:r>
              <a:rPr lang="uk-UA" sz="1100" dirty="0" smtClean="0">
                <a:latin typeface="Arial" pitchFamily="34" charset="0"/>
                <a:cs typeface="Arial" pitchFamily="34" charset="0"/>
              </a:rPr>
              <a:t> тис. грн. </a:t>
            </a:r>
          </a:p>
          <a:p>
            <a:pPr algn="just"/>
            <a:r>
              <a:rPr lang="uk-UA" sz="1100" b="1" dirty="0" smtClean="0">
                <a:latin typeface="Arial" pitchFamily="34" charset="0"/>
                <a:cs typeface="Arial" pitchFamily="34" charset="0"/>
              </a:rPr>
              <a:t>              НДР “</a:t>
            </a:r>
            <a:r>
              <a:rPr lang="ru-RU" sz="1100" b="1" dirty="0" err="1" smtClean="0">
                <a:latin typeface="Arial" pitchFamily="34" charset="0"/>
                <a:cs typeface="Arial" pitchFamily="34" charset="0"/>
              </a:rPr>
              <a:t>Обґрунтування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100" b="1" dirty="0" err="1" smtClean="0">
                <a:latin typeface="Arial" pitchFamily="34" charset="0"/>
                <a:cs typeface="Arial" pitchFamily="34" charset="0"/>
              </a:rPr>
              <a:t>заходів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100" b="1" dirty="0" err="1" smtClean="0">
                <a:latin typeface="Arial" pitchFamily="34" charset="0"/>
                <a:cs typeface="Arial" pitchFamily="34" charset="0"/>
              </a:rPr>
              <a:t>з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100" b="1" dirty="0" err="1" smtClean="0">
                <a:latin typeface="Arial" pitchFamily="34" charset="0"/>
                <a:cs typeface="Arial" pitchFamily="34" charset="0"/>
              </a:rPr>
              <a:t>підвищення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100" b="1" dirty="0" err="1" smtClean="0">
                <a:latin typeface="Arial" pitchFamily="34" charset="0"/>
                <a:cs typeface="Arial" pitchFamily="34" charset="0"/>
              </a:rPr>
              <a:t>ефективності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100" b="1" dirty="0" err="1" smtClean="0">
                <a:latin typeface="Arial" pitchFamily="34" charset="0"/>
                <a:cs typeface="Arial" pitchFamily="34" charset="0"/>
              </a:rPr>
              <a:t>вирощування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100" b="1" dirty="0" err="1" smtClean="0">
                <a:latin typeface="Arial" pitchFamily="34" charset="0"/>
                <a:cs typeface="Arial" pitchFamily="34" charset="0"/>
              </a:rPr>
              <a:t>пшениці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ru-RU" sz="1100" b="1" dirty="0" err="1" smtClean="0">
                <a:latin typeface="Arial" pitchFamily="34" charset="0"/>
                <a:cs typeface="Arial" pitchFamily="34" charset="0"/>
              </a:rPr>
              <a:t>умовах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100" b="1" dirty="0" err="1" smtClean="0">
                <a:latin typeface="Arial" pitchFamily="34" charset="0"/>
                <a:cs typeface="Arial" pitchFamily="34" charset="0"/>
              </a:rPr>
              <a:t>фермерського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100" b="1" dirty="0" err="1" smtClean="0">
                <a:latin typeface="Arial" pitchFamily="34" charset="0"/>
                <a:cs typeface="Arial" pitchFamily="34" charset="0"/>
              </a:rPr>
              <a:t>господарства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 «</a:t>
            </a:r>
            <a:r>
              <a:rPr lang="ru-RU" sz="1100" b="1" dirty="0" err="1" smtClean="0">
                <a:latin typeface="Arial" pitchFamily="34" charset="0"/>
                <a:cs typeface="Arial" pitchFamily="34" charset="0"/>
              </a:rPr>
              <a:t>Гаморі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 В.Л.»</a:t>
            </a:r>
            <a:r>
              <a:rPr lang="uk-UA" sz="1100" b="1" dirty="0" smtClean="0">
                <a:latin typeface="Arial" pitchFamily="34" charset="0"/>
                <a:cs typeface="Arial" pitchFamily="34" charset="0"/>
              </a:rPr>
              <a:t>” </a:t>
            </a:r>
            <a:r>
              <a:rPr lang="uk-UA" sz="1100" dirty="0" smtClean="0">
                <a:latin typeface="Arial" pitchFamily="34" charset="0"/>
                <a:cs typeface="Arial" pitchFamily="34" charset="0"/>
              </a:rPr>
              <a:t>(науковий керівник – канд. техн. наук, доц. Мороз С.М.). Роботи виконувались за господарчим договором з </a:t>
            </a:r>
            <a:r>
              <a:rPr lang="ru-RU" sz="1100" dirty="0" err="1" smtClean="0">
                <a:latin typeface="Arial" pitchFamily="34" charset="0"/>
                <a:cs typeface="Arial" pitchFamily="34" charset="0"/>
              </a:rPr>
              <a:t>фермерськ</a:t>
            </a:r>
            <a:r>
              <a:rPr lang="uk-UA" sz="1100" dirty="0" err="1" smtClean="0">
                <a:latin typeface="Arial" pitchFamily="34" charset="0"/>
                <a:cs typeface="Arial" pitchFamily="34" charset="0"/>
              </a:rPr>
              <a:t>им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100" dirty="0" err="1" smtClean="0">
                <a:latin typeface="Arial" pitchFamily="34" charset="0"/>
                <a:cs typeface="Arial" pitchFamily="34" charset="0"/>
              </a:rPr>
              <a:t>господарств</a:t>
            </a:r>
            <a:r>
              <a:rPr lang="uk-UA" sz="1100" dirty="0" smtClean="0">
                <a:latin typeface="Arial" pitchFamily="34" charset="0"/>
                <a:cs typeface="Arial" pitchFamily="34" charset="0"/>
              </a:rPr>
              <a:t>ом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 «</a:t>
            </a:r>
            <a:r>
              <a:rPr lang="ru-RU" sz="1100" dirty="0" err="1" smtClean="0">
                <a:latin typeface="Arial" pitchFamily="34" charset="0"/>
                <a:cs typeface="Arial" pitchFamily="34" charset="0"/>
              </a:rPr>
              <a:t>Гаморі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 В.Л.»</a:t>
            </a:r>
            <a:r>
              <a:rPr lang="uk-UA" sz="1100" dirty="0" smtClean="0">
                <a:latin typeface="Arial" pitchFamily="34" charset="0"/>
                <a:cs typeface="Arial" pitchFamily="34" charset="0"/>
              </a:rPr>
              <a:t> на загальну суму </a:t>
            </a:r>
            <a:r>
              <a:rPr lang="uk-UA" sz="1100" b="1" dirty="0" smtClean="0">
                <a:latin typeface="Arial" pitchFamily="34" charset="0"/>
                <a:cs typeface="Arial" pitchFamily="34" charset="0"/>
              </a:rPr>
              <a:t>42,0</a:t>
            </a:r>
            <a:r>
              <a:rPr lang="uk-UA" sz="1100" dirty="0" smtClean="0">
                <a:latin typeface="Arial" pitchFamily="34" charset="0"/>
                <a:cs typeface="Arial" pitchFamily="34" charset="0"/>
              </a:rPr>
              <a:t> тис. грн.</a:t>
            </a:r>
            <a:endParaRPr lang="ru-RU" sz="1100" dirty="0" smtClean="0">
              <a:latin typeface="Arial" pitchFamily="34" charset="0"/>
              <a:cs typeface="Arial" pitchFamily="34" charset="0"/>
            </a:endParaRPr>
          </a:p>
          <a:p>
            <a:pPr algn="just">
              <a:tabLst>
                <a:tab pos="457200" algn="l"/>
              </a:tabLst>
            </a:pPr>
            <a:r>
              <a:rPr lang="uk-UA" sz="11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Всього 127,412 тис. грн. (без ПДВ - 106,2 тис. грн.).</a:t>
            </a:r>
          </a:p>
        </p:txBody>
      </p:sp>
      <p:pic>
        <p:nvPicPr>
          <p:cNvPr id="15" name="Рисунок 14" descr="IMG-7daa44952e7c2553ab68147da876cefd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71670" y="1928802"/>
            <a:ext cx="1233153" cy="1643074"/>
          </a:xfrm>
          <a:prstGeom prst="rect">
            <a:avLst/>
          </a:prstGeom>
        </p:spPr>
      </p:pic>
      <p:pic>
        <p:nvPicPr>
          <p:cNvPr id="16" name="Рисунок 15" descr="IMG-8e7e5bd1b2a8242a064a958a5f3354c4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3143248"/>
            <a:ext cx="1357322" cy="1571636"/>
          </a:xfrm>
          <a:prstGeom prst="rect">
            <a:avLst/>
          </a:prstGeom>
        </p:spPr>
      </p:pic>
      <p:pic>
        <p:nvPicPr>
          <p:cNvPr id="18" name="Рисунок 17" descr="IMG-451b6d7f2bee502bab77a635a0a8fcef-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00232" y="4143380"/>
            <a:ext cx="1340561" cy="178592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9553" y="1109383"/>
            <a:ext cx="80648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19088" algn="ctr">
              <a:defRPr/>
            </a:pPr>
            <a:r>
              <a:rPr lang="uk-UA" sz="1600" b="1" i="1" dirty="0">
                <a:solidFill>
                  <a:srgbClr val="7734D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ДОСЛІДЖЕННЯ ТА РОЗРОБКИ НА ЗАМОВЛЕННЯ </a:t>
            </a:r>
            <a:endParaRPr lang="uk-UA" sz="1600" b="1" i="1" dirty="0" smtClean="0">
              <a:solidFill>
                <a:srgbClr val="7734D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indent="-319088" algn="ctr">
              <a:defRPr/>
            </a:pPr>
            <a:r>
              <a:rPr lang="uk-UA" sz="1600" b="1" i="1" dirty="0" smtClean="0">
                <a:solidFill>
                  <a:srgbClr val="7734D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ПІДПРИЄМСТВ  ТА </a:t>
            </a:r>
            <a:r>
              <a:rPr lang="uk-UA" sz="1600" b="1" i="1" dirty="0">
                <a:solidFill>
                  <a:srgbClr val="7734D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ОРГАНІЗАЦІЙ</a:t>
            </a:r>
            <a:endParaRPr lang="ru-RU" altLang="ru-RU" sz="1600" b="1" i="1" dirty="0">
              <a:solidFill>
                <a:srgbClr val="7734D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5" descr="ЗАВ 4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1571612"/>
            <a:ext cx="157163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596" y="5000636"/>
            <a:ext cx="128588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1139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45564985"/>
              </p:ext>
            </p:extLst>
          </p:nvPr>
        </p:nvGraphicFramePr>
        <p:xfrm>
          <a:off x="0" y="44450"/>
          <a:ext cx="9144000" cy="923925"/>
        </p:xfrm>
        <a:graphic>
          <a:graphicData uri="http://schemas.openxmlformats.org/drawingml/2006/table">
            <a:tbl>
              <a:tblPr/>
              <a:tblGrid>
                <a:gridCol w="1357313"/>
                <a:gridCol w="7786687"/>
              </a:tblGrid>
              <a:tr h="52705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uk-UA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0" marB="45750" horzOverflow="overflow">
                    <a:lnL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16000">
                          <a:srgbClr val="00CCCC"/>
                        </a:gs>
                        <a:gs pos="47000">
                          <a:srgbClr val="9999FF"/>
                        </a:gs>
                        <a:gs pos="60001">
                          <a:srgbClr val="2E6792"/>
                        </a:gs>
                        <a:gs pos="71001">
                          <a:srgbClr val="3333CC"/>
                        </a:gs>
                        <a:gs pos="81000">
                          <a:srgbClr val="1170FF"/>
                        </a:gs>
                        <a:gs pos="100000">
                          <a:srgbClr val="0066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uk-UA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0" marB="45750" horzOverflow="overflow">
                    <a:lnL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16000">
                          <a:srgbClr val="00CCCC"/>
                        </a:gs>
                        <a:gs pos="47000">
                          <a:srgbClr val="9999FF"/>
                        </a:gs>
                        <a:gs pos="60001">
                          <a:srgbClr val="2E6792"/>
                        </a:gs>
                        <a:gs pos="71001">
                          <a:srgbClr val="3333CC"/>
                        </a:gs>
                        <a:gs pos="81000">
                          <a:srgbClr val="1170FF"/>
                        </a:gs>
                        <a:gs pos="100000">
                          <a:srgbClr val="0066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  <a:tr h="3968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DA65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 marT="45750" marB="45750" horzOverflow="overflow">
                    <a:lnL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16000">
                          <a:srgbClr val="00CCCC"/>
                        </a:gs>
                        <a:gs pos="47000">
                          <a:srgbClr val="9999FF"/>
                        </a:gs>
                        <a:gs pos="60001">
                          <a:srgbClr val="2E6792"/>
                        </a:gs>
                        <a:gs pos="71001">
                          <a:srgbClr val="3333CC"/>
                        </a:gs>
                        <a:gs pos="81000">
                          <a:srgbClr val="1170FF"/>
                        </a:gs>
                        <a:gs pos="100000">
                          <a:srgbClr val="0066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</a:tbl>
          </a:graphicData>
        </a:graphic>
      </p:graphicFrame>
      <p:grpSp>
        <p:nvGrpSpPr>
          <p:cNvPr id="2" name="Группа 11"/>
          <p:cNvGrpSpPr>
            <a:grpSpLocks/>
          </p:cNvGrpSpPr>
          <p:nvPr/>
        </p:nvGrpSpPr>
        <p:grpSpPr bwMode="auto">
          <a:xfrm>
            <a:off x="395288" y="0"/>
            <a:ext cx="7859712" cy="785813"/>
            <a:chOff x="428596" y="71414"/>
            <a:chExt cx="7860148" cy="785811"/>
          </a:xfrm>
        </p:grpSpPr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3197350" y="115864"/>
              <a:ext cx="5091394" cy="615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uk-UA" sz="17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ЦЕНТРАЛЬНОУКРАЇНСЬКИЙ НАЦІОНАЛЬНИЙ</a:t>
              </a:r>
            </a:p>
            <a:p>
              <a:pPr algn="ctr">
                <a:defRPr/>
              </a:pPr>
              <a:r>
                <a:rPr lang="uk-UA" sz="17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ТЕХНІЧНИЙ УНІВЕРСИТЕТ</a:t>
              </a:r>
              <a:endParaRPr lang="ru-RU" sz="17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graphicFrame>
          <p:nvGraphicFramePr>
            <p:cNvPr id="7170" name="Object 13"/>
            <p:cNvGraphicFramePr>
              <a:graphicFrameLocks noChangeAspect="1"/>
            </p:cNvGraphicFramePr>
            <p:nvPr/>
          </p:nvGraphicFramePr>
          <p:xfrm>
            <a:off x="428596" y="71414"/>
            <a:ext cx="572713" cy="785811"/>
          </p:xfrm>
          <a:graphic>
            <a:graphicData uri="http://schemas.openxmlformats.org/presentationml/2006/ole">
              <p:oleObj spid="_x0000_s97324" name="CorelDRAW" r:id="rId3" imgW="4457160" imgH="6041160" progId="">
                <p:embed/>
              </p:oleObj>
            </a:graphicData>
          </a:graphic>
        </p:graphicFrame>
      </p:grpSp>
      <p:sp>
        <p:nvSpPr>
          <p:cNvPr id="7183" name="Rectangle 25"/>
          <p:cNvSpPr>
            <a:spLocks noChangeArrowheads="1"/>
          </p:cNvSpPr>
          <p:nvPr/>
        </p:nvSpPr>
        <p:spPr bwMode="auto">
          <a:xfrm>
            <a:off x="0" y="2447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357422" y="1571612"/>
            <a:ext cx="4143404" cy="571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1928794" y="1071546"/>
            <a:ext cx="5357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ОСНОВНІ ЗАМОВНИКИ </a:t>
            </a:r>
            <a:r>
              <a:rPr lang="uk-UA" b="1" i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Центральноукраїнського</a:t>
            </a:r>
            <a:r>
              <a:rPr lang="uk-UA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національного технічного університету</a:t>
            </a:r>
            <a:endParaRPr lang="ru-RU" b="1" i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Рисунок 5"/>
          <p:cNvPicPr>
            <a:picLocks noChangeAspect="1" noChangeArrowheads="1"/>
          </p:cNvPicPr>
          <p:nvPr/>
        </p:nvPicPr>
        <p:blipFill>
          <a:blip r:embed="rId4">
            <a:lum contrast="-50000"/>
          </a:blip>
          <a:srcRect/>
          <a:stretch>
            <a:fillRect/>
          </a:stretch>
        </p:blipFill>
        <p:spPr bwMode="auto">
          <a:xfrm>
            <a:off x="7500958" y="1214422"/>
            <a:ext cx="1285884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5400000" algn="ctr" rotWithShape="0">
              <a:srgbClr val="000000"/>
            </a:outerShd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142844" y="2500306"/>
            <a:ext cx="1928826" cy="10001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Міністерство освіти і науки України</a:t>
            </a:r>
            <a:endParaRPr lang="uk-UA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428860" y="2500306"/>
            <a:ext cx="1785950" cy="10001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Організації та підприємства </a:t>
            </a:r>
            <a:endParaRPr lang="uk-UA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572000" y="2500306"/>
            <a:ext cx="2000264" cy="10001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Кіровоградська обласна державна адміністрація</a:t>
            </a:r>
            <a:endParaRPr lang="uk-UA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929454" y="2500306"/>
            <a:ext cx="2000264" cy="10001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Кропивницька міська рада та міськвиконком</a:t>
            </a:r>
            <a:endParaRPr lang="uk-UA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14282" y="4000504"/>
            <a:ext cx="1785950" cy="7143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Конкурсний відбір  державного фінансування</a:t>
            </a:r>
            <a:endParaRPr lang="uk-UA" sz="11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2428860" y="4000504"/>
            <a:ext cx="1785950" cy="78581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Співпраця та укладання господарчих договорів</a:t>
            </a:r>
            <a:endParaRPr lang="uk-UA" sz="11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2" name="Прямая соединительная линия 31"/>
          <p:cNvCxnSpPr>
            <a:stCxn id="21" idx="2"/>
            <a:endCxn id="29" idx="0"/>
          </p:cNvCxnSpPr>
          <p:nvPr/>
        </p:nvCxnSpPr>
        <p:spPr>
          <a:xfrm rot="5400000">
            <a:off x="857224" y="3750471"/>
            <a:ext cx="500066" cy="1588"/>
          </a:xfrm>
          <a:prstGeom prst="line">
            <a:avLst/>
          </a:prstGeom>
          <a:ln w="31750" cmpd="sng">
            <a:solidFill>
              <a:srgbClr val="207E2B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rot="5400000">
            <a:off x="3078152" y="3749677"/>
            <a:ext cx="500066" cy="1588"/>
          </a:xfrm>
          <a:prstGeom prst="line">
            <a:avLst/>
          </a:prstGeom>
          <a:ln w="31750" cmpd="sng">
            <a:solidFill>
              <a:srgbClr val="207E2B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Скругленный прямоугольник 35"/>
          <p:cNvSpPr/>
          <p:nvPr/>
        </p:nvSpPr>
        <p:spPr>
          <a:xfrm>
            <a:off x="6938979" y="4000504"/>
            <a:ext cx="2000264" cy="78581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Підготовка пропозицій </a:t>
            </a:r>
            <a:r>
              <a:rPr lang="en-US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та участь у </a:t>
            </a:r>
            <a:r>
              <a:rPr lang="en-US" sz="11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1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заходах </a:t>
            </a:r>
            <a:r>
              <a:rPr lang="uk-UA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та укладання угод на виконання НД</a:t>
            </a:r>
            <a:endParaRPr lang="uk-UA" sz="11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rot="5400000">
            <a:off x="7713685" y="3749677"/>
            <a:ext cx="500066" cy="1588"/>
          </a:xfrm>
          <a:prstGeom prst="line">
            <a:avLst/>
          </a:prstGeom>
          <a:ln w="31750" cmpd="sng">
            <a:solidFill>
              <a:srgbClr val="207E2B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Скругленный прямоугольник 42"/>
          <p:cNvSpPr/>
          <p:nvPr/>
        </p:nvSpPr>
        <p:spPr>
          <a:xfrm>
            <a:off x="4562475" y="4000504"/>
            <a:ext cx="2071702" cy="78581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Підготовка пропозицій, участь у заходах та укладання угод на виконання НД</a:t>
            </a:r>
            <a:endParaRPr lang="uk-UA" sz="11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 rot="5400000">
            <a:off x="5284793" y="3749677"/>
            <a:ext cx="500066" cy="1588"/>
          </a:xfrm>
          <a:prstGeom prst="line">
            <a:avLst/>
          </a:prstGeom>
          <a:ln w="31750" cmpd="sng">
            <a:solidFill>
              <a:srgbClr val="207E2B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Скругленный прямоугольник 62"/>
          <p:cNvSpPr/>
          <p:nvPr/>
        </p:nvSpPr>
        <p:spPr>
          <a:xfrm>
            <a:off x="319058" y="4929198"/>
            <a:ext cx="1571636" cy="1500198"/>
          </a:xfrm>
          <a:prstGeom prst="round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  <a:buFont typeface="Wingdings" pitchFamily="2" charset="2"/>
              <a:buChar char="q"/>
            </a:pPr>
            <a:r>
              <a:rPr lang="uk-UA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Виконання фундаментальних та прикладних досліджень</a:t>
            </a:r>
          </a:p>
          <a:p>
            <a:pPr>
              <a:buFont typeface="Wingdings" pitchFamily="2" charset="2"/>
              <a:buChar char="q"/>
            </a:pPr>
            <a:r>
              <a:rPr lang="uk-UA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Виконання наукових робіт молодих вчених</a:t>
            </a:r>
          </a:p>
        </p:txBody>
      </p:sp>
      <p:cxnSp>
        <p:nvCxnSpPr>
          <p:cNvPr id="67" name="Прямая соединительная линия 66"/>
          <p:cNvCxnSpPr>
            <a:stCxn id="29" idx="2"/>
            <a:endCxn id="63" idx="0"/>
          </p:cNvCxnSpPr>
          <p:nvPr/>
        </p:nvCxnSpPr>
        <p:spPr>
          <a:xfrm rot="5400000">
            <a:off x="998910" y="4820851"/>
            <a:ext cx="214314" cy="2381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Скругленный прямоугольник 68"/>
          <p:cNvSpPr/>
          <p:nvPr/>
        </p:nvSpPr>
        <p:spPr>
          <a:xfrm>
            <a:off x="2071670" y="5000636"/>
            <a:ext cx="6858048" cy="1428760"/>
          </a:xfrm>
          <a:prstGeom prst="round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lvl="0" algn="r"/>
            <a:r>
              <a:rPr lang="uk-UA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Програми, що фінансуються  за рахунок</a:t>
            </a:r>
            <a:r>
              <a:rPr lang="uk-UA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uk-UA" sz="1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buFont typeface="Wingdings" pitchFamily="2" charset="2"/>
              <a:buChar char="q"/>
            </a:pPr>
            <a:r>
              <a:rPr lang="uk-UA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95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Впровадження регіональних наукових досліджень у промислове виробництво Кіровоградської області на 2021-2023 роки;</a:t>
            </a:r>
          </a:p>
          <a:p>
            <a:pPr lvl="0">
              <a:buFont typeface="Wingdings" pitchFamily="2" charset="2"/>
              <a:buChar char="q"/>
            </a:pPr>
            <a:r>
              <a:rPr lang="uk-UA" sz="95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Економічного і соціального розвитку Кіровоградської області ;</a:t>
            </a:r>
          </a:p>
          <a:p>
            <a:pPr lvl="0">
              <a:buFont typeface="Wingdings" pitchFamily="2" charset="2"/>
              <a:buChar char="q"/>
            </a:pPr>
            <a:r>
              <a:rPr lang="uk-UA" sz="95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Стратегії розвитку Кіровоградської області на 2021-2027 роки;</a:t>
            </a:r>
          </a:p>
          <a:p>
            <a:pPr lvl="0"/>
            <a:r>
              <a:rPr lang="uk-UA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Кіровоградського обласного бюджету :</a:t>
            </a:r>
            <a:br>
              <a:rPr lang="uk-UA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uk-UA" sz="11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82563" algn="just">
              <a:buFont typeface="Wingdings" pitchFamily="2" charset="2"/>
              <a:buChar char="q"/>
            </a:pPr>
            <a:r>
              <a:rPr lang="uk-UA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uk-UA" sz="95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Розвиток агропромислового комплексу Кіровоградської області на 2018-2023 роки;</a:t>
            </a:r>
          </a:p>
          <a:p>
            <a:pPr marL="182563" lvl="0" algn="just">
              <a:buFont typeface="Wingdings" pitchFamily="2" charset="2"/>
              <a:buChar char="q"/>
            </a:pPr>
            <a:r>
              <a:rPr lang="uk-UA" sz="95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Розвиток малого та середнього підприємництва у Кіровоградській області на 2019-2021 роки;</a:t>
            </a:r>
          </a:p>
          <a:p>
            <a:pPr marL="182563" algn="just">
              <a:buFont typeface="Wingdings" pitchFamily="2" charset="2"/>
              <a:buChar char="q"/>
            </a:pPr>
            <a:r>
              <a:rPr lang="uk-UA" sz="95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Розвиток людського капіталу Кіровоградської області на 2021-2024 роки.</a:t>
            </a:r>
          </a:p>
        </p:txBody>
      </p:sp>
      <p:cxnSp>
        <p:nvCxnSpPr>
          <p:cNvPr id="70" name="Прямая соединительная линия 69"/>
          <p:cNvCxnSpPr/>
          <p:nvPr/>
        </p:nvCxnSpPr>
        <p:spPr>
          <a:xfrm rot="5400000">
            <a:off x="5466165" y="4892288"/>
            <a:ext cx="214314" cy="2381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332" name="Picture 52" descr="ФАКУЛЬТЕТ МИСТЕЦТВ » Організація наукової роботи зі студентами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214422"/>
            <a:ext cx="1357322" cy="100011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76" name="Group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81633873"/>
              </p:ext>
            </p:extLst>
          </p:nvPr>
        </p:nvGraphicFramePr>
        <p:xfrm>
          <a:off x="0" y="0"/>
          <a:ext cx="9144000" cy="1005900"/>
        </p:xfrm>
        <a:graphic>
          <a:graphicData uri="http://schemas.openxmlformats.org/drawingml/2006/table">
            <a:tbl>
              <a:tblPr/>
              <a:tblGrid>
                <a:gridCol w="1357313"/>
                <a:gridCol w="7786687"/>
              </a:tblGrid>
              <a:tr h="571500"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uk-UA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0" marB="45750" horzOverflow="overflow">
                    <a:lnL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16000">
                          <a:srgbClr val="00CCCC"/>
                        </a:gs>
                        <a:gs pos="47000">
                          <a:srgbClr val="9999FF"/>
                        </a:gs>
                        <a:gs pos="60001">
                          <a:srgbClr val="2E6792"/>
                        </a:gs>
                        <a:gs pos="71001">
                          <a:srgbClr val="3333CC"/>
                        </a:gs>
                        <a:gs pos="81000">
                          <a:srgbClr val="1170FF"/>
                        </a:gs>
                        <a:gs pos="100000">
                          <a:srgbClr val="0066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0" marB="45750" horzOverflow="overflow">
                    <a:lnL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16000">
                          <a:srgbClr val="00CCCC"/>
                        </a:gs>
                        <a:gs pos="47000">
                          <a:srgbClr val="9999FF"/>
                        </a:gs>
                        <a:gs pos="60001">
                          <a:srgbClr val="2E6792"/>
                        </a:gs>
                        <a:gs pos="71001">
                          <a:srgbClr val="3333CC"/>
                        </a:gs>
                        <a:gs pos="81000">
                          <a:srgbClr val="1170FF"/>
                        </a:gs>
                        <a:gs pos="100000">
                          <a:srgbClr val="0066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  <a:tr h="3968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uk-UA" sz="10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Black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r>
                        <a:rPr kumimoji="0" lang="uk-UA" sz="1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itchFamily="34" charset="0"/>
                        </a:rPr>
                        <a:t>СПІВРОБІТНИЦТВО З ЗАРУБІЖНИМИ ПАРТНЕРАМИ</a:t>
                      </a:r>
                      <a:r>
                        <a:rPr kumimoji="0" lang="ru-RU" sz="1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itchFamily="34" charset="0"/>
                        </a:rPr>
                        <a:t> У 2020 РОЦІ</a:t>
                      </a:r>
                      <a:endParaRPr kumimoji="0" lang="uk-UA" sz="10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 marT="45750" marB="45750" horzOverflow="overflow">
                    <a:lnL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99FF"/>
                        </a:gs>
                        <a:gs pos="16000">
                          <a:srgbClr val="00CCCC"/>
                        </a:gs>
                        <a:gs pos="47000">
                          <a:srgbClr val="9999FF"/>
                        </a:gs>
                        <a:gs pos="60001">
                          <a:srgbClr val="2E6792"/>
                        </a:gs>
                        <a:gs pos="71001">
                          <a:srgbClr val="3333CC"/>
                        </a:gs>
                        <a:gs pos="81000">
                          <a:srgbClr val="1170FF"/>
                        </a:gs>
                        <a:gs pos="100000">
                          <a:srgbClr val="0066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</a:tbl>
          </a:graphicData>
        </a:graphic>
      </p:graphicFrame>
      <p:grpSp>
        <p:nvGrpSpPr>
          <p:cNvPr id="2" name="Группа 11"/>
          <p:cNvGrpSpPr>
            <a:grpSpLocks/>
          </p:cNvGrpSpPr>
          <p:nvPr/>
        </p:nvGrpSpPr>
        <p:grpSpPr bwMode="auto">
          <a:xfrm>
            <a:off x="428625" y="0"/>
            <a:ext cx="7210425" cy="857250"/>
            <a:chOff x="428596" y="-24"/>
            <a:chExt cx="7210492" cy="857249"/>
          </a:xfrm>
        </p:grpSpPr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2417752" y="-24"/>
              <a:ext cx="5221336" cy="6159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uk-UA" sz="17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ЦЕНТРАЛЬНОУКРАЇНСЬКИЙ НАЦІОНАЛЬНИЙ</a:t>
              </a:r>
            </a:p>
            <a:p>
              <a:pPr algn="ctr">
                <a:defRPr/>
              </a:pPr>
              <a:r>
                <a:rPr lang="uk-UA" sz="17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ТЕХНІЧНИЙ УНІВЕРСИТЕТ</a:t>
              </a:r>
              <a:endParaRPr lang="ru-RU" sz="17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graphicFrame>
          <p:nvGraphicFramePr>
            <p:cNvPr id="12290" name="Object 13"/>
            <p:cNvGraphicFramePr>
              <a:graphicFrameLocks noChangeAspect="1"/>
            </p:cNvGraphicFramePr>
            <p:nvPr/>
          </p:nvGraphicFramePr>
          <p:xfrm>
            <a:off x="428596" y="71414"/>
            <a:ext cx="572713" cy="785811"/>
          </p:xfrm>
          <a:graphic>
            <a:graphicData uri="http://schemas.openxmlformats.org/presentationml/2006/ole">
              <p:oleObj spid="_x0000_s206888" name="CorelDRAW" r:id="rId3" imgW="4457160" imgH="6041160" progId="">
                <p:embed/>
              </p:oleObj>
            </a:graphicData>
          </a:graphic>
        </p:graphicFrame>
      </p:grp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256124" y="1071546"/>
            <a:ext cx="3030520" cy="620721"/>
          </a:xfrm>
          <a:prstGeom prst="rect">
            <a:avLst/>
          </a:prstGeom>
          <a:effectLst/>
        </p:spPr>
        <p:txBody>
          <a:bodyPr>
            <a:normAutofit fontScale="85000" lnSpcReduction="10000"/>
          </a:bodyPr>
          <a:lstStyle/>
          <a:p>
            <a:pPr indent="45720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/>
            </a:pPr>
            <a:r>
              <a:rPr lang="uk-UA" sz="1200" b="1" dirty="0">
                <a:effectLst>
                  <a:reflection blurRad="6350" stA="55000" endA="300" endPos="45500" dir="5400000" sy="-100000" algn="bl" rotWithShape="0"/>
                </a:effectLst>
              </a:rPr>
              <a:t>	</a:t>
            </a:r>
            <a:br>
              <a:rPr lang="uk-UA" sz="1200" b="1" dirty="0">
                <a:effectLst>
                  <a:reflection blurRad="6350" stA="55000" endA="300" endPos="45500" dir="5400000" sy="-100000" algn="bl" rotWithShape="0"/>
                </a:effectLst>
              </a:rPr>
            </a:br>
            <a:r>
              <a:rPr lang="uk-UA" sz="15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+mj-ea"/>
                <a:cs typeface="+mj-cs"/>
              </a:rPr>
              <a:t>НАЙБІЛЬШ ПЕРСПЕКТИВНІ НАУКОВІ КОНТАКТИ, ГРАНТИ </a:t>
            </a:r>
          </a:p>
          <a:p>
            <a:pPr indent="45720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/>
            </a:pPr>
            <a:endParaRPr lang="ru-RU" sz="1300" b="1" i="1" dirty="0" err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12307" name="Rectangle 4"/>
          <p:cNvSpPr>
            <a:spLocks noChangeArrowheads="1"/>
          </p:cNvSpPr>
          <p:nvPr/>
        </p:nvSpPr>
        <p:spPr bwMode="auto">
          <a:xfrm>
            <a:off x="2786050" y="2214554"/>
            <a:ext cx="6110294" cy="4693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uk-UA" sz="1100" dirty="0">
                <a:latin typeface="Arial" pitchFamily="34" charset="0"/>
                <a:cs typeface="Arial" pitchFamily="34" charset="0"/>
              </a:rPr>
              <a:t>     </a:t>
            </a:r>
            <a:endParaRPr lang="uk-UA" sz="1200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uk-UA" sz="1200" dirty="0" smtClean="0">
                <a:latin typeface="Arial" pitchFamily="34" charset="0"/>
                <a:cs typeface="Arial" pitchFamily="34" charset="0"/>
              </a:rPr>
              <a:t>	Перший рік виконувався Міжнародний грантовий проєкт Програми </a:t>
            </a:r>
            <a:r>
              <a:rPr lang="uk-UA" sz="1200" dirty="0" err="1" smtClean="0">
                <a:latin typeface="Arial" pitchFamily="34" charset="0"/>
                <a:cs typeface="Arial" pitchFamily="34" charset="0"/>
              </a:rPr>
              <a:t>ЕС</a:t>
            </a:r>
            <a:r>
              <a:rPr lang="uk-UA" sz="1200" dirty="0" smtClean="0">
                <a:latin typeface="Arial" pitchFamily="34" charset="0"/>
                <a:cs typeface="Arial" pitchFamily="34" charset="0"/>
              </a:rPr>
              <a:t> «ERASMUS+» у сфері вищої освіти </a:t>
            </a:r>
            <a:r>
              <a:rPr lang="uk-UA" sz="1200" dirty="0" err="1" smtClean="0">
                <a:latin typeface="Arial" pitchFamily="34" charset="0"/>
                <a:cs typeface="Arial" pitchFamily="34" charset="0"/>
              </a:rPr>
              <a:t>“Підвищення</a:t>
            </a:r>
            <a:r>
              <a:rPr lang="uk-UA" sz="1200" dirty="0" smtClean="0">
                <a:latin typeface="Arial" pitchFamily="34" charset="0"/>
                <a:cs typeface="Arial" pitchFamily="34" charset="0"/>
              </a:rPr>
              <a:t> спроможності університетів ініціювати та брати участь у розвитку кластерів на принципах інновацій та сталості» (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UniClaD</a:t>
            </a:r>
            <a:r>
              <a:rPr lang="uk-UA" sz="1200" dirty="0" smtClean="0">
                <a:latin typeface="Arial" pitchFamily="34" charset="0"/>
                <a:cs typeface="Arial" pitchFamily="34" charset="0"/>
              </a:rPr>
              <a:t>) 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609944-EPP-1-2019-1-LT-EPPKA2-CBHE-JP</a:t>
            </a:r>
            <a:r>
              <a:rPr lang="uk-UA" sz="1200" dirty="0" smtClean="0">
                <a:latin typeface="Arial" pitchFamily="34" charset="0"/>
                <a:cs typeface="Arial" pitchFamily="34" charset="0"/>
              </a:rPr>
              <a:t> за напрямом К2  «Розвиток потенціалу вищої освіти».</a:t>
            </a:r>
            <a:endParaRPr lang="uk-UA" sz="1200" dirty="0" smtClean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  <a:p>
            <a:r>
              <a:rPr lang="uk-UA" sz="1200" dirty="0" smtClean="0">
                <a:latin typeface="Arial" pitchFamily="34" charset="0"/>
                <a:cs typeface="Arial" pitchFamily="34" charset="0"/>
              </a:rPr>
              <a:t>        Були виконані завдання першого періоду роботи проєкту: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Tx/>
              <a:buChar char="-"/>
            </a:pPr>
            <a:r>
              <a:rPr lang="uk-UA" sz="1200" dirty="0" smtClean="0">
                <a:latin typeface="Arial" pitchFamily="34" charset="0"/>
                <a:cs typeface="Arial" pitchFamily="34" charset="0"/>
              </a:rPr>
              <a:t>  проведено 16 липня зустріч науковців ЦНТУ з місцевими органами влади Кіровоградської обласної державної адміністрації  де він був презентований.  З керівництвом області було обговорено можливість залучення інвестицій та допомоги розвитку аграрного сектору регіону, дуже важливого сектору для економіки області.</a:t>
            </a:r>
          </a:p>
          <a:p>
            <a:pPr algn="just">
              <a:buFontTx/>
              <a:buChar char="-"/>
            </a:pPr>
            <a:r>
              <a:rPr lang="uk-UA" sz="1200" dirty="0" smtClean="0">
                <a:latin typeface="Arial" pitchFamily="34" charset="0"/>
                <a:cs typeface="Arial" pitchFamily="34" charset="0"/>
              </a:rPr>
              <a:t>  включення представників бізнесу, науковців партнерської організації Інституту сільського господарства Степу НААН та представників університету з метою ознайомлення з проектом та розробки спільної стратегії його виконання. Для цього 25 червня у с. </a:t>
            </a:r>
            <a:r>
              <a:rPr lang="uk-UA" sz="1200" dirty="0" err="1" smtClean="0">
                <a:latin typeface="Arial" pitchFamily="34" charset="0"/>
                <a:cs typeface="Arial" pitchFamily="34" charset="0"/>
              </a:rPr>
              <a:t>Созонівці</a:t>
            </a:r>
            <a:r>
              <a:rPr lang="uk-UA" sz="1200" dirty="0" smtClean="0">
                <a:latin typeface="Arial" pitchFamily="34" charset="0"/>
                <a:cs typeface="Arial" pitchFamily="34" charset="0"/>
              </a:rPr>
              <a:t>, на базі Інституту сільського господарства Степу Національної академії аграрних наук України, під час традиційного дня поля вперше був презентований широкому загалу міжнародний проект </a:t>
            </a:r>
            <a:r>
              <a:rPr lang="uk-UA" sz="1200" dirty="0" err="1" smtClean="0">
                <a:latin typeface="Arial" pitchFamily="34" charset="0"/>
                <a:cs typeface="Arial" pitchFamily="34" charset="0"/>
              </a:rPr>
              <a:t>UniClaD</a:t>
            </a:r>
            <a:r>
              <a:rPr lang="uk-UA" sz="1200" dirty="0" smtClean="0">
                <a:latin typeface="Arial" pitchFamily="34" charset="0"/>
                <a:cs typeface="Arial" pitchFamily="34" charset="0"/>
              </a:rPr>
              <a:t> програми ЄС ЕРАЗМУС+;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uk-UA" sz="1200" dirty="0" smtClean="0">
                <a:latin typeface="Arial" pitchFamily="34" charset="0"/>
                <a:cs typeface="Arial" pitchFamily="34" charset="0"/>
              </a:rPr>
              <a:t>-  продовжується пошук креативних с.-г. виробників, зацікавлених у проведенні досліджень з використанням інноваційних технологій на базі їх підприємств, що підвищить практичну цінність кваліфікаційних робіт;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uk-UA" sz="1200" dirty="0" smtClean="0">
                <a:latin typeface="Arial" pitchFamily="34" charset="0"/>
                <a:cs typeface="Arial" pitchFamily="34" charset="0"/>
              </a:rPr>
              <a:t>-  залучаються магістранти ЦНТУ до участі в наукових дослідженнях ІСГС НААН з метою написання кваліфікаційних робіт.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endParaRPr lang="uk-UA" sz="1200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309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8082" y="1142984"/>
            <a:ext cx="1515134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Скругленный прямоугольник 13"/>
          <p:cNvSpPr/>
          <p:nvPr/>
        </p:nvSpPr>
        <p:spPr>
          <a:xfrm>
            <a:off x="4643438" y="1643050"/>
            <a:ext cx="2286016" cy="7143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Обсяг фінансування гранту </a:t>
            </a:r>
            <a:r>
              <a:rPr lang="ru-RU" dirty="0" smtClean="0"/>
              <a:t>57 320  </a:t>
            </a:r>
            <a:r>
              <a:rPr lang="ru-RU" dirty="0" err="1" smtClean="0"/>
              <a:t>євро</a:t>
            </a:r>
            <a:r>
              <a:rPr lang="ru-RU" dirty="0" smtClean="0"/>
              <a:t>.</a:t>
            </a: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11" name="Рисунок 10" descr="C:\Users\PC\Downloads\лого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1142984"/>
            <a:ext cx="785818" cy="857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Erasmus+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0166" y="1285860"/>
            <a:ext cx="2452692" cy="500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://www.kntu.kr.ua/img/novin/2020/novyn_18.07.2020/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2214554"/>
            <a:ext cx="2071719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http://www.kntu.kr.ua/img/novin/2020/novyn_18.07.2020/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20" y="3857628"/>
            <a:ext cx="2143125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http://www.kntu.kr.ua/img/novin/2020/novyn_26.06.2020/7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282" y="5214950"/>
            <a:ext cx="2500315" cy="1481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6368</TotalTime>
  <Words>2230</Words>
  <Application>Microsoft Office PowerPoint</Application>
  <PresentationFormat>Экран (4:3)</PresentationFormat>
  <Paragraphs>483</Paragraphs>
  <Slides>17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Тема Office</vt:lpstr>
      <vt:lpstr>CorelDRAW</vt:lpstr>
      <vt:lpstr>Picture</vt:lpstr>
      <vt:lpstr>Слайд 1</vt:lpstr>
      <vt:lpstr>Слайд 2</vt:lpstr>
      <vt:lpstr>Слайд 3</vt:lpstr>
      <vt:lpstr>ОБСЯГИ ДЖЕРЕЛ ФІНАНСУВАННЯ НАУКОВИХ  І НАУКОВО-ТЕХНІЧНИХ РОБІТ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ВасиленкоЛП</dc:creator>
  <cp:lastModifiedBy>МОВ ЦНТУ</cp:lastModifiedBy>
  <cp:revision>518</cp:revision>
  <dcterms:created xsi:type="dcterms:W3CDTF">2020-02-11T09:56:07Z</dcterms:created>
  <dcterms:modified xsi:type="dcterms:W3CDTF">2021-03-23T07:15:21Z</dcterms:modified>
</cp:coreProperties>
</file>